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2.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3.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4.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5.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 id="2147484954" r:id="rId19"/>
  </p:sldMasterIdLst>
  <p:notesMasterIdLst>
    <p:notesMasterId r:id="rId37"/>
  </p:notesMasterIdLst>
  <p:handoutMasterIdLst>
    <p:handoutMasterId r:id="rId38"/>
  </p:handoutMasterIdLst>
  <p:sldIdLst>
    <p:sldId id="3412" r:id="rId20"/>
    <p:sldId id="451" r:id="rId21"/>
    <p:sldId id="3413" r:id="rId22"/>
    <p:sldId id="3414" r:id="rId23"/>
    <p:sldId id="1566" r:id="rId24"/>
    <p:sldId id="1841" r:id="rId25"/>
    <p:sldId id="3415" r:id="rId26"/>
    <p:sldId id="1567" r:id="rId27"/>
    <p:sldId id="1837" r:id="rId28"/>
    <p:sldId id="1833" r:id="rId29"/>
    <p:sldId id="1568" r:id="rId30"/>
    <p:sldId id="1842" r:id="rId31"/>
    <p:sldId id="3416" r:id="rId32"/>
    <p:sldId id="1569" r:id="rId33"/>
    <p:sldId id="1560" r:id="rId34"/>
    <p:sldId id="3422" r:id="rId35"/>
    <p:sldId id="3423"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8D21FB-71F4-45DA-9BF7-16CE9DFB992F}" v="3" dt="2018-11-27T20:48:12.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5" autoAdjust="0"/>
    <p:restoredTop sz="62699" autoAdjust="0"/>
  </p:normalViewPr>
  <p:slideViewPr>
    <p:cSldViewPr snapToGrid="0">
      <p:cViewPr varScale="1">
        <p:scale>
          <a:sx n="62" d="100"/>
          <a:sy n="62" d="100"/>
        </p:scale>
        <p:origin x="1608"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commentAuthors" Target="commentAuthors.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handoutMaster" Target="handoutMasters/handoutMaster1.xml"/><Relationship Id="rId20" Type="http://schemas.openxmlformats.org/officeDocument/2006/relationships/slide" Target="slides/slide1.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F08D21FB-71F4-45DA-9BF7-16CE9DFB992F}"/>
    <pc:docChg chg="delSld modSld">
      <pc:chgData name="Anna Thomas" userId="5d003f33-6e3f-406c-b398-0eb1113638fb" providerId="ADAL" clId="{F08D21FB-71F4-45DA-9BF7-16CE9DFB992F}" dt="2018-11-27T20:48:08.477" v="189" actId="20577"/>
      <pc:docMkLst>
        <pc:docMk/>
      </pc:docMkLst>
      <pc:sldChg chg="modSp">
        <pc:chgData name="Anna Thomas" userId="5d003f33-6e3f-406c-b398-0eb1113638fb" providerId="ADAL" clId="{F08D21FB-71F4-45DA-9BF7-16CE9DFB992F}" dt="2018-11-27T20:48:08.477" v="189" actId="20577"/>
        <pc:sldMkLst>
          <pc:docMk/>
          <pc:sldMk cId="2113853433" sldId="451"/>
        </pc:sldMkLst>
        <pc:spChg chg="mod">
          <ac:chgData name="Anna Thomas" userId="5d003f33-6e3f-406c-b398-0eb1113638fb" providerId="ADAL" clId="{F08D21FB-71F4-45DA-9BF7-16CE9DFB992F}" dt="2018-11-27T20:48:08.477" v="189" actId="20577"/>
          <ac:spMkLst>
            <pc:docMk/>
            <pc:sldMk cId="2113853433" sldId="451"/>
            <ac:spMk id="81" creationId="{DFBCE66F-7248-42CC-8FA9-CEF2912DCE3B}"/>
          </ac:spMkLst>
        </pc:spChg>
      </pc:sldChg>
      <pc:sldChg chg="modSp">
        <pc:chgData name="Anna Thomas" userId="5d003f33-6e3f-406c-b398-0eb1113638fb" providerId="ADAL" clId="{F08D21FB-71F4-45DA-9BF7-16CE9DFB992F}" dt="2018-11-26T22:06:13.664" v="1" actId="20577"/>
        <pc:sldMkLst>
          <pc:docMk/>
          <pc:sldMk cId="659593009" sldId="3372"/>
        </pc:sldMkLst>
        <pc:spChg chg="mod">
          <ac:chgData name="Anna Thomas" userId="5d003f33-6e3f-406c-b398-0eb1113638fb" providerId="ADAL" clId="{F08D21FB-71F4-45DA-9BF7-16CE9DFB992F}" dt="2018-11-26T22:06:13.664" v="1" actId="20577"/>
          <ac:spMkLst>
            <pc:docMk/>
            <pc:sldMk cId="659593009" sldId="3372"/>
            <ac:spMk id="2" creationId="{00000000-0000-0000-0000-000000000000}"/>
          </ac:spMkLst>
        </pc:spChg>
      </pc:sldChg>
      <pc:sldChg chg="del">
        <pc:chgData name="Anna Thomas" userId="5d003f33-6e3f-406c-b398-0eb1113638fb" providerId="ADAL" clId="{F08D21FB-71F4-45DA-9BF7-16CE9DFB992F}" dt="2018-11-26T22:06:04.765" v="0" actId="2696"/>
        <pc:sldMkLst>
          <pc:docMk/>
          <pc:sldMk cId="1484156018" sldId="3424"/>
        </pc:sldMkLst>
      </pc:sldChg>
      <pc:sldChg chg="modSp modNotesTx">
        <pc:chgData name="Anna Thomas" userId="5d003f33-6e3f-406c-b398-0eb1113638fb" providerId="ADAL" clId="{F08D21FB-71F4-45DA-9BF7-16CE9DFB992F}" dt="2018-11-26T22:09:36.999" v="188" actId="20577"/>
        <pc:sldMkLst>
          <pc:docMk/>
          <pc:sldMk cId="4293092282" sldId="3425"/>
        </pc:sldMkLst>
        <pc:spChg chg="mod">
          <ac:chgData name="Anna Thomas" userId="5d003f33-6e3f-406c-b398-0eb1113638fb" providerId="ADAL" clId="{F08D21FB-71F4-45DA-9BF7-16CE9DFB992F}" dt="2018-11-26T22:09:36.999" v="188" actId="20577"/>
          <ac:spMkLst>
            <pc:docMk/>
            <pc:sldMk cId="4293092282" sldId="3425"/>
            <ac:spMk id="2" creationId="{00000000-0000-0000-0000-000000000000}"/>
          </ac:spMkLst>
        </pc:spChg>
      </pc:sldChg>
    </pc:docChg>
  </pc:docChgLst>
  <pc:docChgLst>
    <pc:chgData name="Anna Thomas" userId="5d003f33-6e3f-406c-b398-0eb1113638fb" providerId="ADAL" clId="{E7173092-E2CA-494D-9EE5-8EA4555F057A}"/>
    <pc:docChg chg="delSld modSld delMainMaster">
      <pc:chgData name="Anna Thomas" userId="5d003f33-6e3f-406c-b398-0eb1113638fb" providerId="ADAL" clId="{E7173092-E2CA-494D-9EE5-8EA4555F057A}" dt="2018-08-29T15:09:14.584" v="244" actId="20577"/>
      <pc:docMkLst>
        <pc:docMk/>
      </pc:docMkLst>
      <pc:sldChg chg="modSp">
        <pc:chgData name="Anna Thomas" userId="5d003f33-6e3f-406c-b398-0eb1113638fb" providerId="ADAL" clId="{E7173092-E2CA-494D-9EE5-8EA4555F057A}" dt="2018-08-29T15:09:14.584" v="244" actId="20577"/>
        <pc:sldMkLst>
          <pc:docMk/>
          <pc:sldMk cId="4293092282" sldId="3425"/>
        </pc:sldMkLst>
        <pc:spChg chg="mod">
          <ac:chgData name="Anna Thomas" userId="5d003f33-6e3f-406c-b398-0eb1113638fb" providerId="ADAL" clId="{E7173092-E2CA-494D-9EE5-8EA4555F057A}" dt="2018-08-29T15:09:14.584" v="244" actId="20577"/>
          <ac:spMkLst>
            <pc:docMk/>
            <pc:sldMk cId="4293092282" sldId="3425"/>
            <ac:spMk id="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1/16/2019 3:53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1/16/2019 3:53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solutions/architecture/information-chatbot/"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docs.microsoft.com/en-us/azure/search/" TargetMode="External"/><Relationship Id="rId4" Type="http://schemas.openxmlformats.org/officeDocument/2006/relationships/hyperlink" Target="https://qnamaker.ai/"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solutions/architecture/iot-devic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bot-service/bot-service-scenario-overvie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lefonica.com/e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customers.microsoft.com/en-us/story/telefonica-media-telco-cognitive-services-azure" TargetMode="External"/><Relationship Id="rId4" Type="http://schemas.openxmlformats.org/officeDocument/2006/relationships/hyperlink" Target="https://www.youtube.com/watch?v=v_5nZFqi3V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solutions/architecture/interactive-voice-response-bo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apttus.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apttu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5F1828-DED3-4B3E-946D-FF38F1AA0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13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Do any of you know Brad Lawrence? So I don’t have time to walk through this solution, but you really need to go read this article. Brad Lawrence is an amazing Architect who has worked on creating many enterprise bots for really big name companies (which I don’t think I can say). He wrote an article about a lot of the struggles he sees as large enterprises adopt bots, then other orgs within the enterprise create bots, and before you know it there are a mess of bots and maintenance and really work to get all the orgs on the same page. He recommends the solution here, but he also talks about the complexities and tips for implementation….you need to read this blog.</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5312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a:t>
            </a:r>
            <a:r>
              <a:rPr lang="en-US" sz="882" kern="1200" dirty="0">
                <a:solidFill>
                  <a:schemeClr val="tx1"/>
                </a:solidFill>
                <a:effectLst/>
                <a:latin typeface="Segoe UI Light" pitchFamily="34" charset="0"/>
                <a:ea typeface="+mn-ea"/>
                <a:cs typeface="+mn-cs"/>
                <a:hlinkClick r:id="rId3"/>
              </a:rPr>
              <a:t>Information bot scenario</a:t>
            </a:r>
            <a:r>
              <a:rPr lang="en-US" sz="882" kern="1200" dirty="0">
                <a:solidFill>
                  <a:schemeClr val="tx1"/>
                </a:solidFill>
                <a:effectLst/>
                <a:latin typeface="Segoe UI Light" pitchFamily="34" charset="0"/>
                <a:ea typeface="+mn-ea"/>
                <a:cs typeface="+mn-cs"/>
              </a:rPr>
              <a:t> 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r>
              <a:rPr lang="en-US" sz="882" kern="1200" dirty="0">
                <a:solidFill>
                  <a:schemeClr val="tx1"/>
                </a:solidFill>
                <a:effectLst/>
                <a:latin typeface="Segoe UI Light" pitchFamily="34" charset="0"/>
                <a:ea typeface="+mn-ea"/>
                <a:cs typeface="+mn-cs"/>
              </a:rPr>
              <a:t>Often information is buried in structured data stores like SQL Server that can be easily surfaced via search. Using </a:t>
            </a:r>
            <a:r>
              <a:rPr lang="en-US" sz="882" kern="1200" dirty="0">
                <a:solidFill>
                  <a:schemeClr val="tx1"/>
                </a:solidFill>
                <a:effectLst/>
                <a:latin typeface="Segoe UI Light" pitchFamily="34" charset="0"/>
                <a:ea typeface="+mn-ea"/>
                <a:cs typeface="+mn-cs"/>
                <a:hlinkClick r:id="rId4"/>
              </a:rPr>
              <a:t>Cognitive Services QnA Maker</a:t>
            </a:r>
            <a:r>
              <a:rPr lang="en-US" sz="882" kern="1200" dirty="0">
                <a:solidFill>
                  <a:schemeClr val="tx1"/>
                </a:solidFill>
                <a:effectLst/>
                <a:latin typeface="Segoe UI Light" pitchFamily="34" charset="0"/>
                <a:ea typeface="+mn-ea"/>
                <a:cs typeface="+mn-cs"/>
              </a:rPr>
              <a:t> or </a:t>
            </a:r>
            <a:r>
              <a:rPr lang="en-US" sz="882" kern="1200" dirty="0">
                <a:solidFill>
                  <a:schemeClr val="tx1"/>
                </a:solidFill>
                <a:effectLst/>
                <a:latin typeface="Segoe UI Light" pitchFamily="34" charset="0"/>
                <a:ea typeface="+mn-ea"/>
                <a:cs typeface="+mn-cs"/>
                <a:hlinkClick r:id="rId5"/>
              </a:rPr>
              <a:t>Azure Search</a:t>
            </a:r>
            <a:r>
              <a:rPr lang="en-US" sz="882" kern="1200" dirty="0">
                <a:solidFill>
                  <a:schemeClr val="tx1"/>
                </a:solidFill>
                <a:effectLst/>
                <a:latin typeface="Segoe UI Light" pitchFamily="34" charset="0"/>
                <a:ea typeface="+mn-ea"/>
                <a:cs typeface="+mn-cs"/>
              </a:rPr>
              <a:t>, you can make those searches possible with conversational commands.</a:t>
            </a:r>
          </a:p>
          <a:p>
            <a:pPr marL="0" indent="0">
              <a:buNone/>
            </a:pPr>
            <a:endParaRPr lang="en-US" dirty="0"/>
          </a:p>
          <a:p>
            <a:pPr marL="0" indent="0">
              <a:buNone/>
            </a:pPr>
            <a:r>
              <a:rPr lang="en-US" dirty="0"/>
              <a:t>I have a lot more stories to tell that I just can’t fit into an hour, but let me tell one about the City of Los Angeles, because that’s where I live.</a:t>
            </a:r>
          </a:p>
          <a:p>
            <a:pPr marL="0" indent="0">
              <a:buNone/>
            </a:pPr>
            <a:r>
              <a:rPr lang="en-US" sz="882" kern="1200" dirty="0">
                <a:solidFill>
                  <a:schemeClr val="tx1"/>
                </a:solidFill>
                <a:effectLst/>
                <a:latin typeface="Segoe UI Light" pitchFamily="34" charset="0"/>
                <a:ea typeface="+mn-ea"/>
                <a:cs typeface="+mn-cs"/>
              </a:rPr>
              <a:t>A bot doesn't have to be super complicated or intelligent to be effective. Take the City of Los Angeles, for example. They implemented a chatbot named Chip to help answer questions that LA citizens have regarding city services. Taking only a few days to set up and deploy, a few developers built Chip, who is simply a QnA bot. In the first two months of Chip’s beta release, the chatbot went from offering 200 answers to 900 answers, and the agency is still adding more. Developers are able to review the questions received and update answers easily, which added to Chip's value. </a:t>
            </a:r>
            <a:endParaRPr lang="en-US" dirty="0"/>
          </a:p>
          <a:p>
            <a:pPr marL="0" indent="0">
              <a:buNone/>
            </a:pPr>
            <a:endParaRPr lang="en-US" dirty="0"/>
          </a:p>
          <a:p>
            <a:pPr marL="0" indent="0">
              <a:buNone/>
            </a:pPr>
            <a:endParaRPr lang="en-US" dirty="0"/>
          </a:p>
          <a:p>
            <a:r>
              <a:rPr lang="en-US" sz="882" b="0" i="0" u="none" strike="noStrike" kern="1200" dirty="0">
                <a:solidFill>
                  <a:schemeClr val="tx1"/>
                </a:solidFill>
                <a:effectLst/>
                <a:latin typeface="Segoe UI Light" pitchFamily="34" charset="0"/>
                <a:ea typeface="+mn-ea"/>
                <a:cs typeface="+mn-cs"/>
              </a:rPr>
              <a:t>1 Employee starts the Application Bot </a:t>
            </a:r>
          </a:p>
          <a:p>
            <a:r>
              <a:rPr lang="en-US" sz="882" b="0" i="0" u="none" strike="noStrike" kern="1200" dirty="0">
                <a:solidFill>
                  <a:schemeClr val="tx1"/>
                </a:solidFill>
                <a:effectLst/>
                <a:latin typeface="Segoe UI Light" pitchFamily="34" charset="0"/>
                <a:ea typeface="+mn-ea"/>
                <a:cs typeface="+mn-cs"/>
              </a:rPr>
              <a:t>2 Azure Active Directory validates the employee’s identity </a:t>
            </a:r>
          </a:p>
          <a:p>
            <a:r>
              <a:rPr lang="en-US" sz="882" b="0" i="0" u="none" strike="noStrike" kern="1200" dirty="0">
                <a:solidFill>
                  <a:schemeClr val="tx1"/>
                </a:solidFill>
                <a:effectLst/>
                <a:latin typeface="Segoe UI Light" pitchFamily="34" charset="0"/>
                <a:ea typeface="+mn-ea"/>
                <a:cs typeface="+mn-cs"/>
              </a:rPr>
              <a:t>3 The employee can ask the bot what type of queries are supported </a:t>
            </a:r>
          </a:p>
          <a:p>
            <a:r>
              <a:rPr lang="en-US" sz="882" b="0" i="0" u="none" strike="noStrike" kern="1200" dirty="0">
                <a:solidFill>
                  <a:schemeClr val="tx1"/>
                </a:solidFill>
                <a:effectLst/>
                <a:latin typeface="Segoe UI Light" pitchFamily="34" charset="0"/>
                <a:ea typeface="+mn-ea"/>
                <a:cs typeface="+mn-cs"/>
              </a:rPr>
              <a:t>4 Cognitive Services returns a FAQ built with the QnA Maker </a:t>
            </a:r>
          </a:p>
          <a:p>
            <a:r>
              <a:rPr lang="en-US" sz="882" b="0" i="0" u="none" strike="noStrike" kern="1200" dirty="0">
                <a:solidFill>
                  <a:schemeClr val="tx1"/>
                </a:solidFill>
                <a:effectLst/>
                <a:latin typeface="Segoe UI Light" pitchFamily="34" charset="0"/>
                <a:ea typeface="+mn-ea"/>
                <a:cs typeface="+mn-cs"/>
              </a:rPr>
              <a:t>5 The employee defines a valid query </a:t>
            </a:r>
          </a:p>
          <a:p>
            <a:r>
              <a:rPr lang="en-US" sz="882" b="0" i="0" u="none" strike="noStrike" kern="1200" dirty="0">
                <a:solidFill>
                  <a:schemeClr val="tx1"/>
                </a:solidFill>
                <a:effectLst/>
                <a:latin typeface="Segoe UI Light" pitchFamily="34" charset="0"/>
                <a:ea typeface="+mn-ea"/>
                <a:cs typeface="+mn-cs"/>
              </a:rPr>
              <a:t>6 The Bot submits the query to Azure Search which returns information about the application data </a:t>
            </a:r>
          </a:p>
          <a:p>
            <a:r>
              <a:rPr lang="en-US" sz="882" b="0" i="0" u="none" strike="noStrike" kern="1200" dirty="0">
                <a:solidFill>
                  <a:schemeClr val="tx1"/>
                </a:solidFill>
                <a:effectLst/>
                <a:latin typeface="Segoe UI Light" pitchFamily="34" charset="0"/>
                <a:ea typeface="+mn-ea"/>
                <a:cs typeface="+mn-cs"/>
              </a:rPr>
              <a:t>7 Application insights gathers runtime telemetry to help development with Bot performance and usage </a:t>
            </a:r>
          </a:p>
          <a:p>
            <a:pPr marL="0" indent="0">
              <a:buNone/>
            </a:pPr>
            <a:endParaRPr lang="en-US" dirty="0"/>
          </a:p>
          <a:p>
            <a:pPr marL="0" indent="0">
              <a:buNone/>
            </a:pPr>
            <a:endParaRPr lang="en-US" dirty="0"/>
          </a:p>
          <a:p>
            <a:pPr marL="228600" indent="-228600">
              <a:buAutoNum type="arabicPeriod"/>
            </a:pPr>
            <a:r>
              <a:rPr lang="en-US" dirty="0"/>
              <a:t>Information scenario: https://azure.microsoft.com/en-us/solutions/architecture/information-chatbot/</a:t>
            </a:r>
          </a:p>
          <a:p>
            <a:pPr marL="228600" indent="-228600">
              <a:buAutoNum type="arabicPeriod"/>
            </a:pPr>
            <a:r>
              <a:rPr lang="en-US" dirty="0"/>
              <a:t>Information sample (v3 SDK): https://github.com/Microsoft/AzureBotServices-scenarios/tree/master/CSharp/Informational/src</a:t>
            </a:r>
          </a:p>
          <a:p>
            <a:pPr marL="228600" indent="-228600">
              <a:buAutoNum type="arabicPeriod"/>
            </a:pPr>
            <a:r>
              <a:rPr lang="en-US" dirty="0" err="1"/>
              <a:t>Navitime</a:t>
            </a:r>
            <a:r>
              <a:rPr lang="en-US" dirty="0"/>
              <a:t> chatbot to help tourists get around Japan: https://customers.microsoft.com/en-us/story/navitime-japan-travel-hospitality-microsoft-cognitive-services</a:t>
            </a:r>
          </a:p>
          <a:p>
            <a:pPr marL="228600" indent="-228600">
              <a:buAutoNum type="arabicPeriod"/>
            </a:pPr>
            <a:r>
              <a:rPr lang="en-US" dirty="0"/>
              <a:t>Fiducia &amp; GAD IT AG using bots for customer services and support: https://customers.microsoft.com/en-us/story/fiducia-gad-cortana-azure-powerbi-services-bot-framework-banking-germany-en</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54645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have a lot more stories to tell that I just can’t fit into an hour, but let me tell one about the City of Los Angeles, because that’s where I live.</a:t>
            </a:r>
          </a:p>
          <a:p>
            <a:pPr marL="0" indent="0">
              <a:buNone/>
            </a:pPr>
            <a:r>
              <a:rPr lang="en-US" sz="882" kern="1200" dirty="0">
                <a:solidFill>
                  <a:schemeClr val="tx1"/>
                </a:solidFill>
                <a:effectLst/>
                <a:latin typeface="Segoe UI Light" pitchFamily="34" charset="0"/>
                <a:ea typeface="+mn-ea"/>
                <a:cs typeface="+mn-cs"/>
              </a:rPr>
              <a:t>A bot doesn't have to be super complicated or intelligent to be effective. Take the City of Los Angeles, for example. They implemented a chatbot named Chip to help answer questions that LA citizens have regarding city services. Taking only a few days to set up and deploy, a few developers built Chip, who is simply a QnA bot. In the first two months of Chip’s beta release, the chatbot went from offering 200 answers to 900 answers, and the agency is still adding more. Developers are able to review the questions received and update answers easily, which added to Chip's value. </a:t>
            </a:r>
            <a:endParaRPr lang="en-US" dirty="0"/>
          </a:p>
          <a:p>
            <a:pPr marL="0" indent="0">
              <a:buNone/>
            </a:pPr>
            <a:endParaRPr lang="en-US" dirty="0"/>
          </a:p>
          <a:p>
            <a:pPr marL="0" indent="0">
              <a:buNone/>
            </a:pPr>
            <a:endParaRPr lang="en-US" dirty="0"/>
          </a:p>
          <a:p>
            <a:r>
              <a:rPr lang="en-US" sz="882" b="0" i="0" u="none" strike="noStrike" kern="1200" dirty="0">
                <a:solidFill>
                  <a:schemeClr val="tx1"/>
                </a:solidFill>
                <a:effectLst/>
                <a:latin typeface="Segoe UI Light" pitchFamily="34" charset="0"/>
                <a:ea typeface="+mn-ea"/>
                <a:cs typeface="+mn-cs"/>
              </a:rPr>
              <a:t>1 Employee starts the Application Bot </a:t>
            </a:r>
          </a:p>
          <a:p>
            <a:r>
              <a:rPr lang="en-US" sz="882" b="0" i="0" u="none" strike="noStrike" kern="1200" dirty="0">
                <a:solidFill>
                  <a:schemeClr val="tx1"/>
                </a:solidFill>
                <a:effectLst/>
                <a:latin typeface="Segoe UI Light" pitchFamily="34" charset="0"/>
                <a:ea typeface="+mn-ea"/>
                <a:cs typeface="+mn-cs"/>
              </a:rPr>
              <a:t>2 Azure Active Directory validates the employee’s identity </a:t>
            </a:r>
          </a:p>
          <a:p>
            <a:r>
              <a:rPr lang="en-US" sz="882" b="0" i="0" u="none" strike="noStrike" kern="1200" dirty="0">
                <a:solidFill>
                  <a:schemeClr val="tx1"/>
                </a:solidFill>
                <a:effectLst/>
                <a:latin typeface="Segoe UI Light" pitchFamily="34" charset="0"/>
                <a:ea typeface="+mn-ea"/>
                <a:cs typeface="+mn-cs"/>
              </a:rPr>
              <a:t>3 The employee can ask the bot what type of queries are supported </a:t>
            </a:r>
          </a:p>
          <a:p>
            <a:r>
              <a:rPr lang="en-US" sz="882" b="0" i="0" u="none" strike="noStrike" kern="1200" dirty="0">
                <a:solidFill>
                  <a:schemeClr val="tx1"/>
                </a:solidFill>
                <a:effectLst/>
                <a:latin typeface="Segoe UI Light" pitchFamily="34" charset="0"/>
                <a:ea typeface="+mn-ea"/>
                <a:cs typeface="+mn-cs"/>
              </a:rPr>
              <a:t>4 Cognitive Services returns a FAQ built with the QnA Maker </a:t>
            </a:r>
          </a:p>
          <a:p>
            <a:r>
              <a:rPr lang="en-US" sz="882" b="0" i="0" u="none" strike="noStrike" kern="1200" dirty="0">
                <a:solidFill>
                  <a:schemeClr val="tx1"/>
                </a:solidFill>
                <a:effectLst/>
                <a:latin typeface="Segoe UI Light" pitchFamily="34" charset="0"/>
                <a:ea typeface="+mn-ea"/>
                <a:cs typeface="+mn-cs"/>
              </a:rPr>
              <a:t>5 The employee defines a valid query </a:t>
            </a:r>
          </a:p>
          <a:p>
            <a:r>
              <a:rPr lang="en-US" sz="882" b="0" i="0" u="none" strike="noStrike" kern="1200" dirty="0">
                <a:solidFill>
                  <a:schemeClr val="tx1"/>
                </a:solidFill>
                <a:effectLst/>
                <a:latin typeface="Segoe UI Light" pitchFamily="34" charset="0"/>
                <a:ea typeface="+mn-ea"/>
                <a:cs typeface="+mn-cs"/>
              </a:rPr>
              <a:t>6 The Bot submits the query to Azure Search which returns information about the application data </a:t>
            </a:r>
          </a:p>
          <a:p>
            <a:r>
              <a:rPr lang="en-US" sz="882" b="0" i="0" u="none" strike="noStrike" kern="1200" dirty="0">
                <a:solidFill>
                  <a:schemeClr val="tx1"/>
                </a:solidFill>
                <a:effectLst/>
                <a:latin typeface="Segoe UI Light" pitchFamily="34" charset="0"/>
                <a:ea typeface="+mn-ea"/>
                <a:cs typeface="+mn-cs"/>
              </a:rPr>
              <a:t>7 Application insights gathers runtime telemetry to help development with Bot performance and usage </a:t>
            </a:r>
          </a:p>
          <a:p>
            <a:pPr marL="0" indent="0">
              <a:buNone/>
            </a:pPr>
            <a:endParaRPr lang="en-US" dirty="0"/>
          </a:p>
          <a:p>
            <a:pPr marL="0" indent="0">
              <a:buNone/>
            </a:pPr>
            <a:endParaRPr lang="en-US" dirty="0"/>
          </a:p>
          <a:p>
            <a:pPr marL="228600" indent="-228600">
              <a:buAutoNum type="arabicPeriod"/>
            </a:pPr>
            <a:r>
              <a:rPr lang="en-US" dirty="0"/>
              <a:t>Information scenario: https://azure.microsoft.com/en-us/solutions/architecture/information-chatbot/</a:t>
            </a:r>
          </a:p>
          <a:p>
            <a:pPr marL="228600" indent="-228600">
              <a:buAutoNum type="arabicPeriod"/>
            </a:pPr>
            <a:r>
              <a:rPr lang="en-US" dirty="0"/>
              <a:t>Information sample (v3 SDK): https://github.com/Microsoft/AzureBotServices-scenarios/tree/master/CSharp/Informational/src</a:t>
            </a:r>
          </a:p>
          <a:p>
            <a:pPr marL="228600" indent="-228600">
              <a:buAutoNum type="arabicPeriod"/>
            </a:pPr>
            <a:r>
              <a:rPr lang="en-US" dirty="0" err="1"/>
              <a:t>Navitime</a:t>
            </a:r>
            <a:r>
              <a:rPr lang="en-US" dirty="0"/>
              <a:t> chatbot to help tourists get around Japan: https://customers.microsoft.com/en-us/story/navitime-japan-travel-hospitality-microsoft-cognitive-services</a:t>
            </a:r>
          </a:p>
          <a:p>
            <a:pPr marL="228600" indent="-228600">
              <a:buAutoNum type="arabicPeriod"/>
            </a:pPr>
            <a:r>
              <a:rPr lang="en-US" dirty="0"/>
              <a:t>Fiducia &amp; GAD IT AG using bots for customer services and support: https://customers.microsoft.com/en-us/story/fiducia-gad-cortana-azure-powerbi-services-bot-framework-banking-germany-en</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07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Here’s another architecture for a FAQ bot in enterprise that you can look into later!</a:t>
            </a:r>
          </a:p>
          <a:p>
            <a:pPr marL="0" indent="0">
              <a:buNone/>
            </a:pPr>
            <a:endParaRPr lang="en-US" dirty="0"/>
          </a:p>
          <a:p>
            <a:pPr marL="228600" indent="-228600">
              <a:buAutoNum type="arabicPeriod"/>
            </a:pPr>
            <a:r>
              <a:rPr lang="en-US" dirty="0"/>
              <a:t>FAQ scenario: https://azure.microsoft.com/en-us/solutions/architecture/faq-chatbot-with-data-champion-model/</a:t>
            </a:r>
          </a:p>
          <a:p>
            <a:pPr marL="0" indent="0">
              <a:buNone/>
            </a:pPr>
            <a:endParaRPr lang="en-US" dirty="0"/>
          </a:p>
          <a:p>
            <a:pPr marL="0" indent="0">
              <a:buNone/>
            </a:pPr>
            <a:endParaRPr lang="en-US" dirty="0"/>
          </a:p>
          <a:p>
            <a:pPr marL="0" indent="0">
              <a:buNone/>
            </a:pPr>
            <a:r>
              <a:rPr lang="en-US" dirty="0"/>
              <a:t>Process</a:t>
            </a:r>
          </a:p>
          <a:p>
            <a:pPr marL="228600" indent="-228600">
              <a:buAutoNum type="arabicPeriod"/>
            </a:pPr>
            <a:r>
              <a:rPr lang="en-US" dirty="0"/>
              <a:t>Employee access FAQ Bot</a:t>
            </a:r>
          </a:p>
          <a:p>
            <a:pPr marL="228600" indent="-228600">
              <a:buAutoNum type="arabicPeriod"/>
            </a:pPr>
            <a:r>
              <a:rPr lang="en-US" dirty="0"/>
              <a:t>Azure AD validates the employee’s identity</a:t>
            </a:r>
          </a:p>
          <a:p>
            <a:pPr marL="228600" indent="-228600">
              <a:buAutoNum type="arabicPeriod"/>
            </a:pPr>
            <a:r>
              <a:rPr lang="en-US" dirty="0"/>
              <a:t>Query is sent to a LUIS model to get the intent of the query</a:t>
            </a:r>
          </a:p>
          <a:p>
            <a:pPr marL="228600" indent="-228600">
              <a:buAutoNum type="arabicPeriod"/>
            </a:pPr>
            <a:r>
              <a:rPr lang="en-US" dirty="0"/>
              <a:t>Based on the intent, the query is redirected to the appropriate knowledge base</a:t>
            </a:r>
          </a:p>
          <a:p>
            <a:pPr marL="228600" indent="-228600">
              <a:buAutoNum type="arabicPeriod"/>
            </a:pPr>
            <a:r>
              <a:rPr lang="en-US" dirty="0"/>
              <a:t>QnA Maker gives the best match to the incoming query</a:t>
            </a:r>
          </a:p>
          <a:p>
            <a:pPr marL="228600" indent="-228600">
              <a:buAutoNum type="arabicPeriod"/>
            </a:pPr>
            <a:r>
              <a:rPr lang="en-US" dirty="0"/>
              <a:t>The result is shown to the employee</a:t>
            </a:r>
          </a:p>
          <a:p>
            <a:pPr marL="228600" indent="-228600">
              <a:buAutoNum type="arabicPeriod"/>
            </a:pPr>
            <a:r>
              <a:rPr lang="en-US" dirty="0"/>
              <a:t>Data Champions manage and update their QnA Knowledge base based on the feedback from user traffic</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61917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a:t>
            </a:r>
            <a:r>
              <a:rPr lang="en-US" sz="882" kern="1200" dirty="0">
                <a:solidFill>
                  <a:schemeClr val="tx1"/>
                </a:solidFill>
                <a:effectLst/>
                <a:latin typeface="Segoe UI Light" pitchFamily="34" charset="0"/>
                <a:ea typeface="+mn-ea"/>
                <a:cs typeface="+mn-cs"/>
                <a:hlinkClick r:id="rId3"/>
              </a:rPr>
              <a:t>IoT bot</a:t>
            </a:r>
            <a:r>
              <a:rPr lang="en-US" sz="882" kern="1200" dirty="0">
                <a:solidFill>
                  <a:schemeClr val="tx1"/>
                </a:solidFill>
                <a:effectLst/>
                <a:latin typeface="Segoe UI Light" pitchFamily="34" charset="0"/>
                <a:ea typeface="+mn-ea"/>
                <a:cs typeface="+mn-cs"/>
              </a:rPr>
              <a:t> makes it easy for you to control devices using voice or interactive chat controls. For this architecture, we'll be using the example of the Philips Hue light. This bot allows a person to manage a Philips Hue by simple chat commands or voice. In addition, when using chat, a person can be given visual choices related to colors to pick. </a:t>
            </a:r>
          </a:p>
          <a:p>
            <a:endParaRPr lang="en-US" dirty="0"/>
          </a:p>
          <a:p>
            <a:pPr marL="0" indent="0">
              <a:buNone/>
            </a:pPr>
            <a:r>
              <a:rPr lang="en-US" sz="882" kern="1200" dirty="0">
                <a:solidFill>
                  <a:schemeClr val="tx1"/>
                </a:solidFill>
                <a:effectLst/>
                <a:latin typeface="Segoe UI Light" pitchFamily="34" charset="0"/>
                <a:ea typeface="+mn-ea"/>
                <a:cs typeface="+mn-cs"/>
              </a:rPr>
              <a:t>Almost all IoT scenarios </a:t>
            </a:r>
            <a:r>
              <a:rPr lang="en-US" sz="882" i="1" kern="1200" dirty="0">
                <a:solidFill>
                  <a:schemeClr val="tx1"/>
                </a:solidFill>
                <a:effectLst/>
                <a:latin typeface="Segoe UI Light" pitchFamily="34" charset="0"/>
                <a:ea typeface="+mn-ea"/>
                <a:cs typeface="+mn-cs"/>
              </a:rPr>
              <a:t>could</a:t>
            </a:r>
            <a:r>
              <a:rPr lang="en-US" sz="882" kern="1200" dirty="0">
                <a:solidFill>
                  <a:schemeClr val="tx1"/>
                </a:solidFill>
                <a:effectLst/>
                <a:latin typeface="Segoe UI Light" pitchFamily="34" charset="0"/>
                <a:ea typeface="+mn-ea"/>
                <a:cs typeface="+mn-cs"/>
              </a:rPr>
              <a:t> have a bot. While it will depend on the situation if a bot is the best way, using bots should definitely be considered.</a:t>
            </a:r>
            <a:endParaRPr lang="en-US" dirty="0"/>
          </a:p>
          <a:p>
            <a:pPr marL="228600" indent="-228600">
              <a:buAutoNum type="arabicPeriod"/>
            </a:pPr>
            <a:endParaRPr lang="en-US" dirty="0"/>
          </a:p>
          <a:p>
            <a:pPr marL="228600" indent="-228600">
              <a:buAutoNum type="arabicPeriod"/>
            </a:pPr>
            <a:r>
              <a:rPr lang="en-US" dirty="0"/>
              <a:t>IoT scenario: https://azure.microsoft.com/en-us/solutions/architecture/iot-devices/</a:t>
            </a:r>
          </a:p>
          <a:p>
            <a:pPr marL="228600" indent="-228600">
              <a:buAutoNum type="arabicPeriod"/>
            </a:pPr>
            <a:r>
              <a:rPr lang="en-US" dirty="0"/>
              <a:t>IoT sample (v3 SDK): https://github.com/Microsoft/AzureBotServices-scenarios/tree/master/CSharp/Iot/src</a:t>
            </a:r>
          </a:p>
          <a:p>
            <a:pPr marL="228600" indent="-228600">
              <a:buAutoNum type="arabicPeriod"/>
            </a:pPr>
            <a:r>
              <a:rPr lang="en-US" dirty="0"/>
              <a:t>IoT solutions: https://www.microsoft.com/en-us/internet-of-things/solutions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04791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70374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Why?</a:t>
            </a:r>
          </a:p>
          <a:p>
            <a:r>
              <a:rPr lang="en-US" sz="882" kern="1200" dirty="0">
                <a:solidFill>
                  <a:schemeClr val="tx1"/>
                </a:solidFill>
                <a:effectLst/>
                <a:latin typeface="Segoe UI Light" pitchFamily="34" charset="0"/>
                <a:ea typeface="+mn-ea"/>
                <a:cs typeface="+mn-cs"/>
              </a:rPr>
              <a:t>There are two main reasons:</a:t>
            </a:r>
          </a:p>
          <a:p>
            <a:pPr rtl="0" fontAlgn="ctr"/>
            <a:r>
              <a:rPr lang="en-US" sz="882" b="0" i="0" kern="1200" dirty="0">
                <a:solidFill>
                  <a:schemeClr val="tx1"/>
                </a:solidFill>
                <a:effectLst/>
                <a:latin typeface="Segoe UI Light" pitchFamily="34" charset="0"/>
                <a:ea typeface="+mn-ea"/>
                <a:cs typeface="+mn-cs"/>
              </a:rPr>
              <a:t>C#/Node.js SDKs in v3 are vastly different. There are different names for the same concepts, different concepts, different architectures, no common extensibility points, and complex dependency trees.</a:t>
            </a:r>
          </a:p>
          <a:p>
            <a:pPr rtl="0" fontAlgn="ctr"/>
            <a:r>
              <a:rPr lang="en-US" sz="882" b="0" i="0" kern="1200" dirty="0">
                <a:solidFill>
                  <a:schemeClr val="tx1"/>
                </a:solidFill>
                <a:effectLst/>
                <a:latin typeface="Segoe UI Light" pitchFamily="34" charset="0"/>
                <a:ea typeface="+mn-ea"/>
                <a:cs typeface="+mn-cs"/>
              </a:rPr>
              <a:t>Both SDKs are too opinionated, regarding conversation management and state management.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7794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 as you might've guessed, the Bot Framework v4 SDK had four related goals:</a:t>
            </a:r>
          </a:p>
          <a:p>
            <a:pPr rtl="0" fontAlgn="ctr"/>
            <a:r>
              <a:rPr lang="en-US" sz="882" b="0" i="0" kern="1200" dirty="0">
                <a:solidFill>
                  <a:schemeClr val="tx1"/>
                </a:solidFill>
                <a:effectLst/>
                <a:latin typeface="Segoe UI Light" pitchFamily="34" charset="0"/>
                <a:ea typeface="+mn-ea"/>
                <a:cs typeface="+mn-cs"/>
              </a:rPr>
              <a:t>Simplify</a:t>
            </a:r>
          </a:p>
          <a:p>
            <a:pPr rtl="0" fontAlgn="ctr"/>
            <a:r>
              <a:rPr lang="en-US" sz="882" b="0" i="0" kern="1200" dirty="0">
                <a:solidFill>
                  <a:schemeClr val="tx1"/>
                </a:solidFill>
                <a:effectLst/>
                <a:latin typeface="Segoe UI Light" pitchFamily="34" charset="0"/>
                <a:ea typeface="+mn-ea"/>
                <a:cs typeface="+mn-cs"/>
              </a:rPr>
              <a:t>Unify programming models across languages</a:t>
            </a:r>
          </a:p>
          <a:p>
            <a:pPr rtl="0" fontAlgn="ctr"/>
            <a:r>
              <a:rPr lang="en-US" sz="882" b="0" i="0" kern="1200" dirty="0">
                <a:solidFill>
                  <a:schemeClr val="tx1"/>
                </a:solidFill>
                <a:effectLst/>
                <a:latin typeface="Segoe UI Light" pitchFamily="34" charset="0"/>
                <a:ea typeface="+mn-ea"/>
                <a:cs typeface="+mn-cs"/>
              </a:rPr>
              <a:t>Allow developers to pick components and services</a:t>
            </a:r>
          </a:p>
          <a:p>
            <a:pPr rtl="0" fontAlgn="ctr"/>
            <a:r>
              <a:rPr lang="en-US" sz="882" b="0" i="0" kern="1200" dirty="0">
                <a:solidFill>
                  <a:schemeClr val="tx1"/>
                </a:solidFill>
                <a:effectLst/>
                <a:latin typeface="Segoe UI Light" pitchFamily="34" charset="0"/>
                <a:ea typeface="+mn-ea"/>
                <a:cs typeface="+mn-cs"/>
              </a:rPr>
              <a:t>Break monolithic stack into a la carte libraries to enable more innovation</a:t>
            </a:r>
          </a:p>
          <a:p>
            <a:pPr marL="0" indent="0">
              <a:buNone/>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9876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 not going to cover all of these events, but I do want to hit a few highlights…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in 1950, a mathematician named Alan Turing proposed a test to answer the question of whether machines are technically capable of showing intelligent behavior. He based the test on a party game where a man and a woman go into separate rooms, and then the other partygoers have to try and tell them apart by sending them questions and reading their typewritten responses. In the Turing Test, one of the rooms contains a computer — and if it can fool the partygoers into thinking it’s a human, then it passes the test.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1964 a researcher at MIT developed ELIZA,  an early natural language processing program. Eliza simulated conversation by using a 'pattern matching' and substitution methodology that gave users an illusion of understanding on the part of the program, but had no built in framework for contextualizing events.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Jumping forward to 1977, we get to Zork. Now granted Zork isn’t really a bot in the context that we have defined, but it did introduce a number of features that still influence bot creators to this day. One of these key features was a word parser that took words the players typed and translated them into commands the game could process and respond to, propelling the story forward.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parser allowed Zork to understand far more words than previous games, including adjectives, conjunctions, prepositions, and compound verbs. That meant Zork could support intricate puzzles, such as one that let players obtain a key by sliding paper under a door, pushing the key out of the lock so it would drop onto the paper, and retrieving the paper. The parser also let players input sentences like “Take all but rug” to scoop up multiple treasures, rather than making them type “Take [object]” over and over.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Elizabeth </a:t>
            </a:r>
            <a:r>
              <a:rPr lang="en-US" sz="1200" b="0" i="0" kern="1200" dirty="0" err="1">
                <a:solidFill>
                  <a:schemeClr val="tx1"/>
                </a:solidFill>
                <a:effectLst/>
                <a:latin typeface="+mn-lt"/>
                <a:ea typeface="+mn-ea"/>
                <a:cs typeface="+mn-cs"/>
              </a:rPr>
              <a:t>Woyke</a:t>
            </a:r>
            <a:r>
              <a:rPr lang="en-US" sz="1200" b="0" i="0" kern="1200" dirty="0">
                <a:solidFill>
                  <a:schemeClr val="tx1"/>
                </a:solidFill>
                <a:effectLst/>
                <a:latin typeface="+mn-lt"/>
                <a:ea typeface="+mn-ea"/>
                <a:cs typeface="+mn-cs"/>
              </a:rPr>
              <a:t>  did a very interesting article called  </a:t>
            </a:r>
            <a:r>
              <a:rPr lang="en-US" sz="1200" b="0" i="1" kern="1200" dirty="0">
                <a:solidFill>
                  <a:schemeClr val="tx1"/>
                </a:solidFill>
                <a:effectLst/>
                <a:latin typeface="+mn-lt"/>
                <a:ea typeface="+mn-ea"/>
                <a:cs typeface="+mn-cs"/>
              </a:rPr>
              <a:t>The Enduring Legacy of Zork</a:t>
            </a:r>
            <a:r>
              <a:rPr lang="en-US" sz="1200" b="0" i="0" kern="1200" dirty="0">
                <a:solidFill>
                  <a:schemeClr val="tx1"/>
                </a:solidFill>
                <a:effectLst/>
                <a:latin typeface="+mn-lt"/>
                <a:ea typeface="+mn-ea"/>
                <a:cs typeface="+mn-cs"/>
              </a:rPr>
              <a:t> for MIT Technology Review that is worth a read.</a:t>
            </a:r>
          </a:p>
          <a:p>
            <a:endParaRPr lang="en-US" sz="1200" b="0" i="0" kern="1200" dirty="0">
              <a:solidFill>
                <a:schemeClr val="tx1"/>
              </a:solidFill>
              <a:effectLst/>
              <a:latin typeface="+mn-lt"/>
              <a:ea typeface="+mn-ea"/>
              <a:cs typeface="+mn-cs"/>
            </a:endParaRPr>
          </a:p>
          <a:p>
            <a:r>
              <a:rPr lang="en-US" dirty="0"/>
              <a:t>In 2014, 64 years after Alan Turing proposed a method of testing whether a machine has obtained human-level intelligence, a 13-year-old AI boy called Eugene </a:t>
            </a:r>
            <a:r>
              <a:rPr lang="en-US" dirty="0" err="1"/>
              <a:t>Goostman</a:t>
            </a:r>
            <a:r>
              <a:rPr lang="en-US" dirty="0"/>
              <a:t> finally became the first artificial intelligence to pass the Turing Test.</a:t>
            </a:r>
          </a:p>
          <a:p>
            <a:endParaRPr lang="en-US" dirty="0"/>
          </a:p>
          <a:p>
            <a:r>
              <a:rPr lang="en-US" dirty="0"/>
              <a:t>In 2015, Microsoft released Project Oxford which has since become Cognitive Services. These are a collection of AI enabled SDKs that cover a broad ecosystem that includes natural language processing, facial and voice recognition, sentiment analysis, content moderation… the list goes on. We’ll use some of these tools later today in one of our labs.</a:t>
            </a:r>
          </a:p>
          <a:p>
            <a:endParaRPr lang="en-US" dirty="0"/>
          </a:p>
          <a:p>
            <a:r>
              <a:rPr lang="en-US" dirty="0"/>
              <a:t>The following year, Microsoft introduced Tay. Tay was originally launched to test and improve Microsoft's understanding of conversational language. Unfortunately, right after Tay launched people started sending her racist and inflammatory tweets, and Tay – being basically a parrot with an internet connection - started spewing these things back proving the old programing rule of Garbage In – Garbage Out. </a:t>
            </a:r>
          </a:p>
          <a:p>
            <a:endParaRPr lang="en-US" dirty="0"/>
          </a:p>
          <a:p>
            <a:r>
              <a:rPr lang="en-US" dirty="0"/>
              <a:t>Now to be fair to Tay, most of the worst things she said were because she had a “Repeat After Me” feature that users were exploiting.</a:t>
            </a:r>
          </a:p>
          <a:p>
            <a:endParaRPr lang="en-US" dirty="0"/>
          </a:p>
          <a:p>
            <a:r>
              <a:rPr lang="en-US" dirty="0"/>
              <a:t>Tay is gone but I think she can teach us a lot of valuable lessons. Most importantly is that a bot is like any other program, and if as developers we don’t anticipate or plan for exceptions in our code, we can inadvertently introduce vulnerabilities that people can, and will take advantage of.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150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dirty="0"/>
              <a:t>Key scenarios for bots – 10-15 minutes </a:t>
            </a:r>
          </a:p>
          <a:p>
            <a:pPr fontAlgn="ctr"/>
            <a:r>
              <a:rPr lang="en-US" sz="1200" dirty="0"/>
              <a:t>Common patterns – 5-10 minutes</a:t>
            </a:r>
          </a:p>
          <a:p>
            <a:pPr fontAlgn="ctr"/>
            <a:r>
              <a:rPr lang="en-US" sz="1200" dirty="0"/>
              <a:t>New Bot Framework SDK – 5-10 minutes </a:t>
            </a:r>
          </a:p>
          <a:p>
            <a:pPr fontAlgn="ctr"/>
            <a:r>
              <a:rPr lang="en-US" sz="1200" dirty="0"/>
              <a:t>QnA – remaining time </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2078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scenarios for bots: </a:t>
            </a:r>
            <a:r>
              <a:rPr lang="x-none" dirty="0">
                <a:hlinkClick r:id="rId3"/>
              </a:rPr>
              <a:t>https://docs.microsoft.com/en-us/azure/bot-service/bot-service-scenario-overview</a:t>
            </a:r>
            <a:endParaRPr lang="x-none" dirty="0"/>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5010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like to start with this architecture because it’s fairly simple. We can see on the left, the user accesses the bot however is convenient for them, Cortana in the middle is the link between the user and the bot service. So let’s walk through the scenario for an auto shop bot.</a:t>
            </a:r>
          </a:p>
          <a:p>
            <a:pPr marL="0" indent="0">
              <a:buNone/>
            </a:pPr>
            <a:endParaRPr lang="en-US" dirty="0"/>
          </a:p>
          <a:p>
            <a:pPr marL="0" indent="0">
              <a:buNone/>
            </a:pPr>
            <a:r>
              <a:rPr lang="en-US" dirty="0"/>
              <a:t>Transition – you can use many different channels. This is an older architecture. What I want to share is that you can build for one and deploy to many by using Azure Bot Service, so it doesn’t have to explicitly be a </a:t>
            </a:r>
            <a:r>
              <a:rPr lang="en-US" dirty="0" err="1"/>
              <a:t>cortana</a:t>
            </a:r>
            <a:r>
              <a:rPr lang="en-US" dirty="0"/>
              <a:t> skills bot</a:t>
            </a:r>
          </a:p>
          <a:p>
            <a:pPr marL="0" indent="0">
              <a:buNone/>
            </a:pPr>
            <a:endParaRPr lang="en-US" dirty="0"/>
          </a:p>
          <a:p>
            <a:pPr marL="228600" indent="-228600">
              <a:buAutoNum type="arabicPeriod"/>
            </a:pPr>
            <a:r>
              <a:rPr lang="en-US" dirty="0"/>
              <a:t>Cortana skills scenario: https://docs.microsoft.com/en-us/azure/bot-service/bot-service-scenario-cortana-skill</a:t>
            </a:r>
          </a:p>
          <a:p>
            <a:pPr marL="228600" indent="-228600">
              <a:buAutoNum type="arabicPeriod"/>
            </a:pPr>
            <a:r>
              <a:rPr lang="en-US" dirty="0"/>
              <a:t>Build a speech-enabled bot with Cortana skills: https://docs.microsoft.com/en-us/azure/bot-service/dotnet/bot-builder-dotnet-cortana-skill</a:t>
            </a:r>
          </a:p>
          <a:p>
            <a:pPr marL="228600" indent="-228600">
              <a:buAutoNum type="arabicPeriod"/>
            </a:pPr>
            <a:r>
              <a:rPr lang="en-US" dirty="0"/>
              <a:t>Cortana skills kit: https://docs.microsoft.com/en-us/cortana/skills/overview</a:t>
            </a:r>
          </a:p>
          <a:p>
            <a:pPr marL="228600" indent="-228600">
              <a:buAutoNum type="arabicPeriod"/>
            </a:pPr>
            <a:r>
              <a:rPr lang="en-US" dirty="0"/>
              <a:t>Cortana skills samples: https://docs.microsoft.com/en-us/cortana/skills/cortana-samples</a:t>
            </a: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466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Speaking of Azure Bot Service, let’s talking about the Commerce bot. What I want to point out here is that Azure app services, ABS, and Azure App insights all integrate really nicely within the azure portal, making it easier for you to dev and monitor.</a:t>
            </a:r>
          </a:p>
          <a:p>
            <a:pPr marL="0" indent="0">
              <a:buNone/>
            </a:pPr>
            <a:endParaRPr lang="en-US" dirty="0"/>
          </a:p>
          <a:p>
            <a:pPr marL="0" indent="0">
              <a:buNone/>
            </a:pPr>
            <a:r>
              <a:rPr lang="en-US" dirty="0"/>
              <a:t>Talk through the architecture</a:t>
            </a:r>
          </a:p>
          <a:p>
            <a:pPr marL="0" indent="0">
              <a:buNone/>
            </a:pPr>
            <a:endParaRPr lang="en-US" dirty="0"/>
          </a:p>
          <a:p>
            <a:pPr marL="0" indent="0">
              <a:buNone/>
            </a:pPr>
            <a:r>
              <a:rPr lang="en-US" dirty="0"/>
              <a:t>I am going to tell a story about a customer Telefonica, because they used a similar scenario as this except it’s real and huge.</a:t>
            </a:r>
          </a:p>
          <a:p>
            <a:r>
              <a:rPr lang="en-US" sz="882" kern="1200" dirty="0">
                <a:solidFill>
                  <a:schemeClr val="tx1"/>
                </a:solidFill>
                <a:effectLst/>
                <a:latin typeface="Segoe UI Light" pitchFamily="34" charset="0"/>
                <a:ea typeface="+mn-ea"/>
                <a:cs typeface="+mn-cs"/>
              </a:rPr>
              <a:t>To change how it engages with customers, the multinational telco </a:t>
            </a:r>
            <a:r>
              <a:rPr lang="en-US" sz="882" kern="1200" dirty="0">
                <a:solidFill>
                  <a:schemeClr val="tx1"/>
                </a:solidFill>
                <a:effectLst/>
                <a:latin typeface="Segoe UI Light" pitchFamily="34" charset="0"/>
                <a:ea typeface="+mn-ea"/>
                <a:cs typeface="+mn-cs"/>
                <a:hlinkClick r:id="rId3"/>
              </a:rPr>
              <a:t>Telefonica</a:t>
            </a:r>
            <a:r>
              <a:rPr lang="en-US" sz="882" kern="1200" dirty="0">
                <a:solidFill>
                  <a:schemeClr val="tx1"/>
                </a:solidFill>
                <a:effectLst/>
                <a:latin typeface="Segoe UI Light" pitchFamily="34" charset="0"/>
                <a:ea typeface="+mn-ea"/>
                <a:cs typeface="+mn-cs"/>
              </a:rPr>
              <a:t> used Microsoft Azure Bot Service and Cognitive Services to build and support Aura, an intelligent conversational agent for multiple services. With Aura, Telefonica customers can manage their products and services with the company, get real-time support, or just change the TV channel, all through natural voice interaction and personalized user experience. Telefonica took advantage of how you can easily deploy bots to multiple channels. Depending on the country and user preference, users can interact with Aura via Cortana, their TV provider's app, Facebook Messenger, and more. I recommend watching </a:t>
            </a:r>
            <a:r>
              <a:rPr lang="en-US" sz="882" kern="1200" dirty="0">
                <a:solidFill>
                  <a:schemeClr val="tx1"/>
                </a:solidFill>
                <a:effectLst/>
                <a:latin typeface="Segoe UI Light" pitchFamily="34" charset="0"/>
                <a:ea typeface="+mn-ea"/>
                <a:cs typeface="+mn-cs"/>
                <a:hlinkClick r:id="rId4"/>
              </a:rPr>
              <a:t>this video about Aura</a:t>
            </a:r>
            <a:r>
              <a:rPr lang="en-US" sz="882" kern="1200" dirty="0">
                <a:solidFill>
                  <a:schemeClr val="tx1"/>
                </a:solidFill>
                <a:effectLst/>
                <a:latin typeface="Segoe UI Light" pitchFamily="34" charset="0"/>
                <a:ea typeface="+mn-ea"/>
                <a:cs typeface="+mn-cs"/>
              </a:rPr>
              <a:t> and </a:t>
            </a:r>
            <a:r>
              <a:rPr lang="en-US" sz="882" kern="1200" dirty="0">
                <a:solidFill>
                  <a:schemeClr val="tx1"/>
                </a:solidFill>
                <a:effectLst/>
                <a:latin typeface="Segoe UI Light" pitchFamily="34" charset="0"/>
                <a:ea typeface="+mn-ea"/>
                <a:cs typeface="+mn-cs"/>
                <a:hlinkClick r:id="rId5"/>
              </a:rPr>
              <a:t>reading the full story</a:t>
            </a:r>
            <a:r>
              <a:rPr lang="en-US" sz="882" kern="1200" dirty="0">
                <a:solidFill>
                  <a:schemeClr val="tx1"/>
                </a:solidFill>
                <a:effectLst/>
                <a:latin typeface="Segoe UI Light" pitchFamily="34" charset="0"/>
                <a:ea typeface="+mn-ea"/>
                <a:cs typeface="+mn-cs"/>
              </a:rPr>
              <a:t>.</a:t>
            </a:r>
          </a:p>
          <a:p>
            <a:endParaRPr lang="en-US" sz="882" kern="1200" dirty="0">
              <a:solidFill>
                <a:schemeClr val="tx1"/>
              </a:solidFill>
              <a:effectLst/>
              <a:latin typeface="Segoe UI Light" pitchFamily="34" charset="0"/>
              <a:ea typeface="+mn-ea"/>
              <a:cs typeface="+mn-cs"/>
            </a:endParaRPr>
          </a:p>
          <a:p>
            <a:pPr marL="228600" indent="-228600">
              <a:buAutoNum type="arabicPeriod"/>
            </a:pPr>
            <a:endParaRPr lang="en-US" dirty="0"/>
          </a:p>
          <a:p>
            <a:r>
              <a:rPr lang="en-US" sz="900" b="0" i="0" u="none" strike="noStrike" kern="1200" dirty="0">
                <a:solidFill>
                  <a:schemeClr val="tx1"/>
                </a:solidFill>
                <a:effectLst/>
                <a:latin typeface="Segoe UI Light" pitchFamily="34" charset="0"/>
                <a:ea typeface="+mn-ea"/>
                <a:cs typeface="+mn-cs"/>
              </a:rPr>
              <a:t>Here is the logic flow of a Commerce bot that functions as a concierge for a hotel:</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The customer uses the hotel mobile app.</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Using Azure AD B2C, the user authenticates.</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Using the custom Application Bot, user requests information. </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Cognitive Services helps process the natural language request.</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Response is reviewed by customer who can refine the question using natural conversation.</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After the user is happy with the results, the Application Bot updates the customer’s reservation.</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Application insights gathers runtime telemetry to help development with bot performance and usage.</a:t>
            </a:r>
          </a:p>
          <a:p>
            <a:endParaRPr lang="en-US" sz="882" kern="1200" dirty="0">
              <a:solidFill>
                <a:schemeClr val="tx1"/>
              </a:solidFill>
              <a:effectLst/>
              <a:latin typeface="Segoe UI Light" pitchFamily="34" charset="0"/>
              <a:ea typeface="+mn-ea"/>
              <a:cs typeface="+mn-cs"/>
            </a:endParaRPr>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16169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882" kern="1200" dirty="0">
                <a:solidFill>
                  <a:schemeClr val="tx1"/>
                </a:solidFill>
                <a:effectLst/>
                <a:latin typeface="Segoe UI Light" pitchFamily="34" charset="0"/>
                <a:ea typeface="+mn-ea"/>
                <a:cs typeface="+mn-cs"/>
              </a:rPr>
              <a:t>As an aside.. The AI Gallery is where you can find prebuilt solutions to meet various needs - demos, POCs, tutorials, and more. We picked a solution around interactive voice response bots. This specific solution allows you to 1-click deploy or build from scratch an IVR (interactive voice response) bot for a Bike Store. You can read more about the </a:t>
            </a:r>
            <a:r>
              <a:rPr lang="en-US" sz="882" kern="1200" dirty="0">
                <a:solidFill>
                  <a:schemeClr val="tx1"/>
                </a:solidFill>
                <a:effectLst/>
                <a:latin typeface="Segoe UI Light" pitchFamily="34" charset="0"/>
                <a:ea typeface="+mn-ea"/>
                <a:cs typeface="+mn-cs"/>
                <a:hlinkClick r:id="rId3"/>
              </a:rPr>
              <a:t>solution here</a:t>
            </a:r>
            <a:r>
              <a:rPr lang="en-US" sz="882" kern="1200" dirty="0">
                <a:solidFill>
                  <a:schemeClr val="tx1"/>
                </a:solidFill>
                <a:effectLst/>
                <a:latin typeface="Segoe UI Light" pitchFamily="34" charset="0"/>
                <a:ea typeface="+mn-ea"/>
                <a:cs typeface="+mn-cs"/>
              </a:rPr>
              <a:t>, but we've included the architecture below:</a:t>
            </a:r>
          </a:p>
          <a:p>
            <a:pPr marL="0" indent="0">
              <a:buNone/>
            </a:pPr>
            <a:endParaRPr lang="en-US" sz="882" kern="1200" dirty="0">
              <a:solidFill>
                <a:schemeClr val="tx1"/>
              </a:solidFill>
              <a:effectLst/>
              <a:latin typeface="Segoe UI Light" pitchFamily="34" charset="0"/>
              <a:ea typeface="+mn-ea"/>
              <a:cs typeface="+mn-cs"/>
            </a:endParaRPr>
          </a:p>
          <a:p>
            <a:pPr marL="0" indent="0">
              <a:buNone/>
            </a:pPr>
            <a:r>
              <a:rPr lang="en-US" sz="882" kern="1200" dirty="0">
                <a:solidFill>
                  <a:schemeClr val="tx1"/>
                </a:solidFill>
                <a:effectLst/>
                <a:latin typeface="Segoe UI Light" pitchFamily="34" charset="0"/>
                <a:ea typeface="+mn-ea"/>
                <a:cs typeface="+mn-cs"/>
              </a:rPr>
              <a:t>Point out the decision to use Cosmos DB to manage session state</a:t>
            </a:r>
            <a:endParaRPr lang="en-US" dirty="0"/>
          </a:p>
          <a:p>
            <a:pPr marL="228600" indent="-228600">
              <a:buAutoNum type="arabicPeriod"/>
            </a:pPr>
            <a:endParaRPr lang="en-US" dirty="0"/>
          </a:p>
          <a:p>
            <a:pPr marL="228600" indent="-228600">
              <a:buAutoNum type="arabicPeriod"/>
            </a:pPr>
            <a:r>
              <a:rPr lang="en-US" dirty="0"/>
              <a:t>Solution: https://azure.microsoft.com/en-us/solutions/architecture/interactive-voice-response-bot/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5193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Brief overview/explanation of why enterprise productivity bot is needed </a:t>
            </a:r>
          </a:p>
          <a:p>
            <a:pPr marL="0" indent="0">
              <a:buNone/>
            </a:pPr>
            <a:endParaRPr lang="en-US" dirty="0"/>
          </a:p>
          <a:p>
            <a:pPr marL="0" indent="0">
              <a:buNone/>
            </a:pPr>
            <a:r>
              <a:rPr lang="en-US" dirty="0"/>
              <a:t>Again, here’s the architecture, which you can look at, now or later, but I’m going to tell another story about Apttus</a:t>
            </a:r>
          </a:p>
          <a:p>
            <a:pPr marL="0" indent="0">
              <a:buNone/>
            </a:pPr>
            <a:r>
              <a:rPr lang="en-US" sz="882" kern="1200" dirty="0">
                <a:solidFill>
                  <a:schemeClr val="tx1"/>
                </a:solidFill>
                <a:effectLst/>
                <a:latin typeface="Segoe UI Light" pitchFamily="34" charset="0"/>
                <a:ea typeface="+mn-ea"/>
                <a:cs typeface="+mn-cs"/>
              </a:rPr>
              <a:t>Let's talk about </a:t>
            </a:r>
            <a:r>
              <a:rPr lang="en-US" sz="882" kern="1200" dirty="0">
                <a:solidFill>
                  <a:schemeClr val="tx1"/>
                </a:solidFill>
                <a:effectLst/>
                <a:latin typeface="Segoe UI Light" pitchFamily="34" charset="0"/>
                <a:ea typeface="+mn-ea"/>
                <a:cs typeface="+mn-cs"/>
                <a:hlinkClick r:id="rId3"/>
              </a:rPr>
              <a:t>Apttus</a:t>
            </a:r>
            <a:r>
              <a:rPr lang="en-US" sz="882" kern="1200" dirty="0">
                <a:solidFill>
                  <a:schemeClr val="tx1"/>
                </a:solidFill>
                <a:effectLst/>
                <a:latin typeface="Segoe UI Light" pitchFamily="34" charset="0"/>
                <a:ea typeface="+mn-ea"/>
                <a:cs typeface="+mn-cs"/>
              </a:rPr>
              <a:t>, a company that helps companies accelerate their digital transformation efforts and maximize business outcomes. They really committed to Microsoft's Azure platform and services (seriously, the list of Microsoft products that they use is overwhelming). Let's focus in on their AI-driven deal guidance that they developed for sales reps. </a:t>
            </a:r>
          </a:p>
          <a:p>
            <a:pPr marL="0" indent="0">
              <a:buNone/>
            </a:pPr>
            <a:endParaRPr lang="en-US" sz="882"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1 Employee access Enterprise Productivity Bot </a:t>
            </a:r>
          </a:p>
          <a:p>
            <a:r>
              <a:rPr lang="en-US" sz="882" b="0" i="0" u="none" strike="noStrike" kern="1200" dirty="0">
                <a:solidFill>
                  <a:schemeClr val="tx1"/>
                </a:solidFill>
                <a:effectLst/>
                <a:latin typeface="Segoe UI Light" pitchFamily="34" charset="0"/>
                <a:ea typeface="+mn-ea"/>
                <a:cs typeface="+mn-cs"/>
              </a:rPr>
              <a:t>2 Azure Active Directory validates the employee’s identity </a:t>
            </a:r>
          </a:p>
          <a:p>
            <a:r>
              <a:rPr lang="en-US" sz="882" b="0" i="0" u="none" strike="noStrike" kern="1200" dirty="0">
                <a:solidFill>
                  <a:schemeClr val="tx1"/>
                </a:solidFill>
                <a:effectLst/>
                <a:latin typeface="Segoe UI Light" pitchFamily="34" charset="0"/>
                <a:ea typeface="+mn-ea"/>
                <a:cs typeface="+mn-cs"/>
              </a:rPr>
              <a:t>3 The Bot is able to query the employee’s Office 365 calendar via the Azure Graph </a:t>
            </a:r>
          </a:p>
          <a:p>
            <a:r>
              <a:rPr lang="en-US" sz="882" b="0" i="0" u="none" strike="noStrike" kern="1200" dirty="0">
                <a:solidFill>
                  <a:schemeClr val="tx1"/>
                </a:solidFill>
                <a:effectLst/>
                <a:latin typeface="Segoe UI Light" pitchFamily="34" charset="0"/>
                <a:ea typeface="+mn-ea"/>
                <a:cs typeface="+mn-cs"/>
              </a:rPr>
              <a:t>4 Using data gathered from the calendar, the Bot access case information in Dynamics CRM </a:t>
            </a:r>
          </a:p>
          <a:p>
            <a:r>
              <a:rPr lang="en-US" sz="882" b="0" i="0" u="none" strike="noStrike" kern="1200" dirty="0">
                <a:solidFill>
                  <a:schemeClr val="tx1"/>
                </a:solidFill>
                <a:effectLst/>
                <a:latin typeface="Segoe UI Light" pitchFamily="34" charset="0"/>
                <a:ea typeface="+mn-ea"/>
                <a:cs typeface="+mn-cs"/>
              </a:rPr>
              <a:t>5 Information is returned to the employee who can filter down the data without leaving the Bot </a:t>
            </a:r>
          </a:p>
          <a:p>
            <a:r>
              <a:rPr lang="en-US" sz="882" b="0" i="0" u="none" strike="noStrike" kern="1200" dirty="0">
                <a:solidFill>
                  <a:schemeClr val="tx1"/>
                </a:solidFill>
                <a:effectLst/>
                <a:latin typeface="Segoe UI Light" pitchFamily="34" charset="0"/>
                <a:ea typeface="+mn-ea"/>
                <a:cs typeface="+mn-cs"/>
              </a:rPr>
              <a:t>6 Application insights gathers runtime telemetry to help the development with Bot performance and usage </a:t>
            </a:r>
            <a:endParaRPr lang="en-US" sz="882" kern="1200" dirty="0">
              <a:solidFill>
                <a:schemeClr val="tx1"/>
              </a:solidFill>
              <a:effectLst/>
              <a:latin typeface="Segoe UI Light" pitchFamily="34" charset="0"/>
              <a:ea typeface="+mn-ea"/>
              <a:cs typeface="+mn-cs"/>
            </a:endParaRPr>
          </a:p>
          <a:p>
            <a:pPr marL="0" indent="0">
              <a:buNone/>
            </a:pPr>
            <a:endParaRPr lang="en-US" sz="882" kern="1200" dirty="0">
              <a:solidFill>
                <a:schemeClr val="tx1"/>
              </a:solidFill>
              <a:effectLst/>
              <a:latin typeface="Segoe UI Light" pitchFamily="34" charset="0"/>
              <a:ea typeface="+mn-ea"/>
              <a:cs typeface="+mn-cs"/>
            </a:endParaRPr>
          </a:p>
          <a:p>
            <a:pPr marL="0" indent="0">
              <a:buNone/>
            </a:pPr>
            <a:endParaRPr lang="en-US" dirty="0"/>
          </a:p>
          <a:p>
            <a:pPr marL="228600" indent="-228600">
              <a:buAutoNum type="arabicPeriod"/>
            </a:pPr>
            <a:r>
              <a:rPr lang="en-US" dirty="0"/>
              <a:t>Enterprise productivity scenario: https://azure.microsoft.com/en-us/solutions/architecture/enterprise-productivity-chatbot/</a:t>
            </a:r>
          </a:p>
          <a:p>
            <a:pPr marL="228600" indent="-228600">
              <a:buAutoNum type="arabicPeriod"/>
            </a:pPr>
            <a:r>
              <a:rPr lang="en-US" dirty="0"/>
              <a:t>Enterprise productivity sample (v3 SDK): https://github.com/Microsoft/AzureBotServices-scenarios/tree/master/CSharp/Enterprise/src</a:t>
            </a:r>
          </a:p>
          <a:p>
            <a:pPr marL="228600" indent="-228600">
              <a:buAutoNum type="arabicPeriod"/>
            </a:pPr>
            <a:r>
              <a:rPr lang="en-US" dirty="0"/>
              <a:t>Microsoft Graph: https://graph.microsoft.com/</a:t>
            </a:r>
          </a:p>
          <a:p>
            <a:pPr marL="228600" indent="-228600">
              <a:buAutoNum type="arabicPeriod"/>
            </a:pPr>
            <a:r>
              <a:rPr lang="en-US" dirty="0"/>
              <a:t>Another Enterprise bot architecture: https://blogs.msdn.microsoft.com/pragdev/2018/02/10/enterprise-bot-architecture/</a:t>
            </a:r>
          </a:p>
          <a:p>
            <a:pPr marL="228600" indent="-228600">
              <a:buAutoNum type="arabicPeriod"/>
            </a:pPr>
            <a:r>
              <a:rPr lang="en-US" dirty="0"/>
              <a:t>UST </a:t>
            </a:r>
            <a:r>
              <a:rPr lang="en-US" dirty="0" err="1"/>
              <a:t>Global’s</a:t>
            </a:r>
            <a:r>
              <a:rPr lang="en-US" dirty="0"/>
              <a:t> Bot Journey: https://customers.microsoft.com/en-us/story/ust-global-professional-services-microsoft-bot-framework-en</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2260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882" kern="1200" dirty="0">
                <a:solidFill>
                  <a:schemeClr val="tx1"/>
                </a:solidFill>
                <a:effectLst/>
                <a:latin typeface="Segoe UI Light" pitchFamily="34" charset="0"/>
                <a:ea typeface="+mn-ea"/>
                <a:cs typeface="+mn-cs"/>
              </a:rPr>
              <a:t>When a salesperson takes an action, the platform built is able to look at similar sales scenarios and advise the sales rep on the best, most profitable next step. Apttus gave their tech a human touch with a virtual assistant named Max who will guide the sales reps. In addition to interacting with sales reps, she can also carry out complex business processes that take hours for humans to complete. The architecture, the details (including Max's personality and contact photo), and a great story can be found </a:t>
            </a:r>
            <a:r>
              <a:rPr lang="en-US" sz="882" kern="1200" dirty="0">
                <a:solidFill>
                  <a:schemeClr val="tx1"/>
                </a:solidFill>
                <a:effectLst/>
                <a:latin typeface="Segoe UI Light" pitchFamily="34" charset="0"/>
                <a:ea typeface="+mn-ea"/>
                <a:cs typeface="+mn-cs"/>
                <a:hlinkClick r:id="rId3"/>
              </a:rPr>
              <a:t>here</a:t>
            </a:r>
            <a:r>
              <a:rPr lang="en-US" sz="882" kern="1200" dirty="0">
                <a:solidFill>
                  <a:schemeClr val="tx1"/>
                </a:solidFill>
                <a:effectLst/>
                <a:latin typeface="Segoe UI Light" pitchFamily="34" charset="0"/>
                <a:ea typeface="+mn-ea"/>
                <a:cs typeface="+mn-cs"/>
              </a:rPr>
              <a:t>.</a:t>
            </a:r>
            <a:endParaRPr lang="en-US" dirty="0"/>
          </a:p>
          <a:p>
            <a:pPr marL="228600" indent="-228600">
              <a:buAutoNum type="arabicPeriod"/>
            </a:pPr>
            <a:endParaRPr lang="en-US" dirty="0"/>
          </a:p>
          <a:p>
            <a:pPr marL="228600" indent="-228600">
              <a:buAutoNum type="arabicPeriod"/>
            </a:pPr>
            <a:r>
              <a:rPr lang="en-US" dirty="0"/>
              <a:t>Enterprise productivity scenario: https://azure.microsoft.com/en-us/solutions/architecture/enterprise-productivity-chatbot/</a:t>
            </a:r>
          </a:p>
          <a:p>
            <a:pPr marL="228600" indent="-228600">
              <a:buAutoNum type="arabicPeriod"/>
            </a:pPr>
            <a:r>
              <a:rPr lang="en-US" dirty="0"/>
              <a:t>Enterprise productivity sample (v3 SDK): https://github.com/Microsoft/AzureBotServices-scenarios/tree/master/CSharp/Enterprise/src</a:t>
            </a:r>
          </a:p>
          <a:p>
            <a:pPr marL="228600" indent="-228600">
              <a:buAutoNum type="arabicPeriod"/>
            </a:pPr>
            <a:r>
              <a:rPr lang="en-US" dirty="0"/>
              <a:t>Microsoft Graph: https://graph.microsoft.com/</a:t>
            </a:r>
          </a:p>
          <a:p>
            <a:pPr marL="228600" indent="-228600">
              <a:buAutoNum type="arabicPeriod"/>
            </a:pPr>
            <a:r>
              <a:rPr lang="en-US" dirty="0"/>
              <a:t>Another Enterprise bot architecture: https://blogs.msdn.microsoft.com/pragdev/2018/02/10/enterprise-bot-architecture/</a:t>
            </a:r>
          </a:p>
          <a:p>
            <a:pPr marL="228600" indent="-228600">
              <a:buAutoNum type="arabicPeriod"/>
            </a:pPr>
            <a:r>
              <a:rPr lang="en-US" dirty="0"/>
              <a:t>UST </a:t>
            </a:r>
            <a:r>
              <a:rPr lang="en-US" dirty="0" err="1"/>
              <a:t>Global’s</a:t>
            </a:r>
            <a:r>
              <a:rPr lang="en-US" dirty="0"/>
              <a:t> Bot Journey: https://customers.microsoft.com/en-us/story/ust-global-professional-services-microsoft-bot-framework-en</a:t>
            </a:r>
          </a:p>
          <a:p>
            <a:pPr marL="228600" indent="-228600">
              <a:buAutoNum type="arabicPeriod"/>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81946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8.jpeg"/><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16/01/2019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202357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351823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950914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998928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18104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074669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275870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90774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887902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207441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49555215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9950016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285946897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192126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85491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059291621"/>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68667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55407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2780402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11687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89080783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D07C25F2-CCAB-438B-9BFB-F26A2BF1E1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838962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oleObject" Target="../embeddings/oleObject1.bin"/><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tags" Target="../tags/tag1.xml"/><Relationship Id="rId2" Type="http://schemas.openxmlformats.org/officeDocument/2006/relationships/slideLayout" Target="../slideLayouts/slideLayout147.xml"/><Relationship Id="rId16" Type="http://schemas.openxmlformats.org/officeDocument/2006/relationships/vmlDrawing" Target="../drawings/vmlDrawing1.v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theme" Target="../theme/theme10.xml"/><Relationship Id="rId10" Type="http://schemas.openxmlformats.org/officeDocument/2006/relationships/slideLayout" Target="../slideLayouts/slideLayout155.xml"/><Relationship Id="rId19" Type="http://schemas.openxmlformats.org/officeDocument/2006/relationships/image" Target="../media/image38.emf"/><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theme" Target="../theme/theme12.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theme" Target="../theme/theme14.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3" Type="http://schemas.openxmlformats.org/officeDocument/2006/relationships/slideLayout" Target="../slideLayouts/slideLayout260.xml"/><Relationship Id="rId21" Type="http://schemas.openxmlformats.org/officeDocument/2006/relationships/slideLayout" Target="../slideLayouts/slideLayout278.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theme" Target="../theme/theme16.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20.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image" Target="../media/image20.emf"/><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theme" Target="../theme/theme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6298834"/>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80.sv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51.xml"/><Relationship Id="rId4" Type="http://schemas.openxmlformats.org/officeDocument/2006/relationships/image" Target="../media/image83.sv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51.xml"/><Relationship Id="rId4" Type="http://schemas.openxmlformats.org/officeDocument/2006/relationships/image" Target="../media/image8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8" Type="http://schemas.openxmlformats.org/officeDocument/2006/relationships/image" Target="../media/image60.jpg"/><Relationship Id="rId13" Type="http://schemas.openxmlformats.org/officeDocument/2006/relationships/image" Target="../media/image65.jpg"/><Relationship Id="rId3" Type="http://schemas.openxmlformats.org/officeDocument/2006/relationships/image" Target="../media/image55.jpg"/><Relationship Id="rId7" Type="http://schemas.openxmlformats.org/officeDocument/2006/relationships/image" Target="../media/image59.jpg"/><Relationship Id="rId12" Type="http://schemas.openxmlformats.org/officeDocument/2006/relationships/image" Target="../media/image64.png"/><Relationship Id="rId17" Type="http://schemas.openxmlformats.org/officeDocument/2006/relationships/image" Target="../media/image69.jpg"/><Relationship Id="rId2" Type="http://schemas.openxmlformats.org/officeDocument/2006/relationships/notesSlide" Target="../notesSlides/notesSlide2.xml"/><Relationship Id="rId16" Type="http://schemas.openxmlformats.org/officeDocument/2006/relationships/image" Target="../media/image68.png"/><Relationship Id="rId1" Type="http://schemas.openxmlformats.org/officeDocument/2006/relationships/slideLayout" Target="../slideLayouts/slideLayout279.xml"/><Relationship Id="rId6" Type="http://schemas.openxmlformats.org/officeDocument/2006/relationships/image" Target="../media/image58.jpg"/><Relationship Id="rId11" Type="http://schemas.openxmlformats.org/officeDocument/2006/relationships/image" Target="../media/image63.png"/><Relationship Id="rId5" Type="http://schemas.openxmlformats.org/officeDocument/2006/relationships/image" Target="../media/image57.jpeg"/><Relationship Id="rId15" Type="http://schemas.openxmlformats.org/officeDocument/2006/relationships/image" Target="../media/image67.jpg"/><Relationship Id="rId10" Type="http://schemas.openxmlformats.org/officeDocument/2006/relationships/image" Target="../media/image62.jp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6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70.xml"/><Relationship Id="rId4" Type="http://schemas.openxmlformats.org/officeDocument/2006/relationships/image" Target="../media/image72.svg"/></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51.xml"/><Relationship Id="rId4" Type="http://schemas.openxmlformats.org/officeDocument/2006/relationships/image" Target="../media/image75.svg"/></Relationships>
</file>

<file path=ppt/slides/_rels/slide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7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6C5F49-332E-4482-84F4-F0523C81A3EA}"/>
              </a:ext>
            </a:extLst>
          </p:cNvPr>
          <p:cNvSpPr>
            <a:spLocks noGrp="1"/>
          </p:cNvSpPr>
          <p:nvPr>
            <p:ph type="title"/>
          </p:nvPr>
        </p:nvSpPr>
        <p:spPr>
          <a:xfrm>
            <a:off x="269302" y="2084187"/>
            <a:ext cx="8964185" cy="1793090"/>
          </a:xfrm>
        </p:spPr>
        <p:txBody>
          <a:bodyPr/>
          <a:lstStyle/>
          <a:p>
            <a:r>
              <a:rPr lang="en-US" dirty="0"/>
              <a:t>Bots</a:t>
            </a:r>
          </a:p>
        </p:txBody>
      </p:sp>
    </p:spTree>
    <p:extLst>
      <p:ext uri="{BB962C8B-B14F-4D97-AF65-F5344CB8AC3E}">
        <p14:creationId xmlns:p14="http://schemas.microsoft.com/office/powerpoint/2010/main" val="19595994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572464"/>
          </a:xfrm>
        </p:spPr>
        <p:txBody>
          <a:bodyPr/>
          <a:lstStyle/>
          <a:p>
            <a:pPr marL="1008434" lvl="4" indent="0">
              <a:buNone/>
            </a:pPr>
            <a:r>
              <a:rPr lang="en-US" sz="2800" dirty="0">
                <a:solidFill>
                  <a:schemeClr val="bg1"/>
                </a:solidFill>
              </a:rPr>
              <a:t>Search for “Brad Lawrence Enterprise Bot Architecture Blog”</a:t>
            </a:r>
          </a:p>
        </p:txBody>
      </p:sp>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Aside: Creating Bots for Enterprises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0225D093-C66D-4192-87B8-8962EE0CFEB1}"/>
              </a:ext>
            </a:extLst>
          </p:cNvPr>
          <p:cNvSpPr/>
          <p:nvPr/>
        </p:nvSpPr>
        <p:spPr>
          <a:xfrm>
            <a:off x="3813809" y="6331549"/>
            <a:ext cx="8670641" cy="36394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https://blogs.msdn.microsoft.com/pragdev/2018/02/10/enterprise-bot-architecture/</a:t>
            </a:r>
          </a:p>
        </p:txBody>
      </p:sp>
      <p:pic>
        <p:nvPicPr>
          <p:cNvPr id="4" name="Picture 3">
            <a:extLst>
              <a:ext uri="{FF2B5EF4-FFF2-40B4-BE49-F238E27FC236}">
                <a16:creationId xmlns:a16="http://schemas.microsoft.com/office/drawing/2014/main" id="{6D119CC6-89DB-4E97-B148-1BEA90FD08F1}"/>
              </a:ext>
            </a:extLst>
          </p:cNvPr>
          <p:cNvPicPr>
            <a:picLocks noChangeAspect="1"/>
          </p:cNvPicPr>
          <p:nvPr/>
        </p:nvPicPr>
        <p:blipFill>
          <a:blip r:embed="rId3"/>
          <a:stretch>
            <a:fillRect/>
          </a:stretch>
        </p:blipFill>
        <p:spPr>
          <a:xfrm>
            <a:off x="1755601" y="2042762"/>
            <a:ext cx="8143875" cy="4124325"/>
          </a:xfrm>
          <a:prstGeom prst="rect">
            <a:avLst/>
          </a:prstGeom>
        </p:spPr>
      </p:pic>
    </p:spTree>
    <p:extLst>
      <p:ext uri="{BB962C8B-B14F-4D97-AF65-F5344CB8AC3E}">
        <p14:creationId xmlns:p14="http://schemas.microsoft.com/office/powerpoint/2010/main" val="175511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D9A77EC-E8FC-4748-A5F3-033721E17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914" y="1254776"/>
            <a:ext cx="9784416" cy="4972573"/>
          </a:xfrm>
          <a:prstGeom prst="rect">
            <a:avLst/>
          </a:prstGeom>
        </p:spPr>
      </p:pic>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8" name="Text Placeholder 5">
            <a:extLst>
              <a:ext uri="{FF2B5EF4-FFF2-40B4-BE49-F238E27FC236}">
                <a16:creationId xmlns:a16="http://schemas.microsoft.com/office/drawing/2014/main" id="{0D4C2554-3299-4517-AB8F-0155831CE701}"/>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Example: Customer order status</a:t>
            </a:r>
          </a:p>
        </p:txBody>
      </p:sp>
      <p:sp>
        <p:nvSpPr>
          <p:cNvPr id="9" name="Text Placeholder 5">
            <a:extLst>
              <a:ext uri="{FF2B5EF4-FFF2-40B4-BE49-F238E27FC236}">
                <a16:creationId xmlns:a16="http://schemas.microsoft.com/office/drawing/2014/main" id="{A5631B27-7C89-466E-BD8E-C8072E0A8FEF}"/>
              </a:ext>
            </a:extLst>
          </p:cNvPr>
          <p:cNvSpPr txBox="1">
            <a:spLocks/>
          </p:cNvSpPr>
          <p:nvPr/>
        </p:nvSpPr>
        <p:spPr>
          <a:xfrm>
            <a:off x="0" y="3641770"/>
            <a:ext cx="1555218" cy="157735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1. The employee starts the information bot</a:t>
            </a:r>
          </a:p>
        </p:txBody>
      </p:sp>
      <p:sp>
        <p:nvSpPr>
          <p:cNvPr id="10" name="Text Placeholder 5">
            <a:extLst>
              <a:ext uri="{FF2B5EF4-FFF2-40B4-BE49-F238E27FC236}">
                <a16:creationId xmlns:a16="http://schemas.microsoft.com/office/drawing/2014/main" id="{583FE27F-450D-45B9-BDB0-36740AC31A28}"/>
              </a:ext>
            </a:extLst>
          </p:cNvPr>
          <p:cNvSpPr txBox="1">
            <a:spLocks/>
          </p:cNvSpPr>
          <p:nvPr/>
        </p:nvSpPr>
        <p:spPr>
          <a:xfrm>
            <a:off x="4066531" y="4063396"/>
            <a:ext cx="2188869"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2. AAD validates the employee’s identity</a:t>
            </a:r>
          </a:p>
        </p:txBody>
      </p:sp>
      <p:sp>
        <p:nvSpPr>
          <p:cNvPr id="11" name="Text Placeholder 5">
            <a:extLst>
              <a:ext uri="{FF2B5EF4-FFF2-40B4-BE49-F238E27FC236}">
                <a16:creationId xmlns:a16="http://schemas.microsoft.com/office/drawing/2014/main" id="{5CDFE847-964D-4AD0-8BC2-167A505B4363}"/>
              </a:ext>
            </a:extLst>
          </p:cNvPr>
          <p:cNvSpPr txBox="1">
            <a:spLocks/>
          </p:cNvSpPr>
          <p:nvPr/>
        </p:nvSpPr>
        <p:spPr>
          <a:xfrm>
            <a:off x="7716666" y="2094858"/>
            <a:ext cx="290651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3. The employee can ask the bot what type of queries are supported</a:t>
            </a:r>
          </a:p>
        </p:txBody>
      </p:sp>
      <p:sp>
        <p:nvSpPr>
          <p:cNvPr id="12" name="Text Placeholder 5">
            <a:extLst>
              <a:ext uri="{FF2B5EF4-FFF2-40B4-BE49-F238E27FC236}">
                <a16:creationId xmlns:a16="http://schemas.microsoft.com/office/drawing/2014/main" id="{999AFF24-FA21-4D4B-806D-4AC750E5CCFA}"/>
              </a:ext>
            </a:extLst>
          </p:cNvPr>
          <p:cNvSpPr txBox="1">
            <a:spLocks/>
          </p:cNvSpPr>
          <p:nvPr/>
        </p:nvSpPr>
        <p:spPr>
          <a:xfrm>
            <a:off x="7617758" y="4094685"/>
            <a:ext cx="4505106"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4. Using QnA Maker, the bot processes the request and gives answer</a:t>
            </a:r>
          </a:p>
        </p:txBody>
      </p:sp>
      <p:sp>
        <p:nvSpPr>
          <p:cNvPr id="13" name="Text Placeholder 5">
            <a:extLst>
              <a:ext uri="{FF2B5EF4-FFF2-40B4-BE49-F238E27FC236}">
                <a16:creationId xmlns:a16="http://schemas.microsoft.com/office/drawing/2014/main" id="{752D18D7-A882-4A5D-A487-64E82A68223F}"/>
              </a:ext>
            </a:extLst>
          </p:cNvPr>
          <p:cNvSpPr txBox="1">
            <a:spLocks/>
          </p:cNvSpPr>
          <p:nvPr/>
        </p:nvSpPr>
        <p:spPr>
          <a:xfrm>
            <a:off x="2442158" y="4062527"/>
            <a:ext cx="1886388"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5. The employee responds with a valid query</a:t>
            </a:r>
          </a:p>
        </p:txBody>
      </p:sp>
      <p:sp>
        <p:nvSpPr>
          <p:cNvPr id="14" name="Text Placeholder 5">
            <a:extLst>
              <a:ext uri="{FF2B5EF4-FFF2-40B4-BE49-F238E27FC236}">
                <a16:creationId xmlns:a16="http://schemas.microsoft.com/office/drawing/2014/main" id="{92D4340B-E281-4ECC-A155-A52D05F37A19}"/>
              </a:ext>
            </a:extLst>
          </p:cNvPr>
          <p:cNvSpPr txBox="1">
            <a:spLocks/>
          </p:cNvSpPr>
          <p:nvPr/>
        </p:nvSpPr>
        <p:spPr>
          <a:xfrm>
            <a:off x="9307939" y="5557644"/>
            <a:ext cx="2774781"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6. The bot submits the query to Azure Search which returns info from SQL to the user</a:t>
            </a:r>
          </a:p>
        </p:txBody>
      </p:sp>
      <p:sp>
        <p:nvSpPr>
          <p:cNvPr id="16" name="Text Placeholder 5">
            <a:extLst>
              <a:ext uri="{FF2B5EF4-FFF2-40B4-BE49-F238E27FC236}">
                <a16:creationId xmlns:a16="http://schemas.microsoft.com/office/drawing/2014/main" id="{17C7E17F-C068-4843-98F1-D1B8F3EFEAD9}"/>
              </a:ext>
            </a:extLst>
          </p:cNvPr>
          <p:cNvSpPr txBox="1">
            <a:spLocks/>
          </p:cNvSpPr>
          <p:nvPr/>
        </p:nvSpPr>
        <p:spPr>
          <a:xfrm>
            <a:off x="3061827" y="1762311"/>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7. Application insights gathers runtime telemetry</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243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Information bot - Chip</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 Placeholder 5">
            <a:extLst>
              <a:ext uri="{FF2B5EF4-FFF2-40B4-BE49-F238E27FC236}">
                <a16:creationId xmlns:a16="http://schemas.microsoft.com/office/drawing/2014/main" id="{038987DD-27B3-47DE-BC0C-2C853C023494}"/>
              </a:ext>
            </a:extLst>
          </p:cNvPr>
          <p:cNvSpPr txBox="1">
            <a:spLocks/>
          </p:cNvSpPr>
          <p:nvPr/>
        </p:nvSpPr>
        <p:spPr>
          <a:xfrm>
            <a:off x="0" y="6278843"/>
            <a:ext cx="11655078" cy="469359"/>
          </a:xfrm>
          <a:prstGeom prst="rect">
            <a:avLst/>
          </a:prstGeom>
          <a:solidFill>
            <a:schemeClr val="tx1"/>
          </a:solid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pic>
        <p:nvPicPr>
          <p:cNvPr id="21" name="Picture 20">
            <a:extLst>
              <a:ext uri="{FF2B5EF4-FFF2-40B4-BE49-F238E27FC236}">
                <a16:creationId xmlns:a16="http://schemas.microsoft.com/office/drawing/2014/main" id="{48724B0C-C7CF-42EE-ACF9-03F8180B98A9}"/>
              </a:ext>
            </a:extLst>
          </p:cNvPr>
          <p:cNvPicPr>
            <a:picLocks noChangeAspect="1"/>
          </p:cNvPicPr>
          <p:nvPr/>
        </p:nvPicPr>
        <p:blipFill>
          <a:blip r:embed="rId3"/>
          <a:stretch>
            <a:fillRect/>
          </a:stretch>
        </p:blipFill>
        <p:spPr>
          <a:xfrm>
            <a:off x="4353362" y="269153"/>
            <a:ext cx="7705178" cy="6009690"/>
          </a:xfrm>
          <a:prstGeom prst="rect">
            <a:avLst/>
          </a:prstGeom>
        </p:spPr>
      </p:pic>
    </p:spTree>
    <p:extLst>
      <p:ext uri="{BB962C8B-B14F-4D97-AF65-F5344CB8AC3E}">
        <p14:creationId xmlns:p14="http://schemas.microsoft.com/office/powerpoint/2010/main" val="403817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Information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D0756261-800B-40C5-B74D-82A1E848F7E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A11B0C0-11C0-4BB3-BEED-F3CD54C69A47}"/>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Information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Graphic 2">
            <a:extLst>
              <a:ext uri="{FF2B5EF4-FFF2-40B4-BE49-F238E27FC236}">
                <a16:creationId xmlns:a16="http://schemas.microsoft.com/office/drawing/2014/main" id="{49BEC4EB-5EF2-4DBD-9364-D1DFD2D818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7612" y="109798"/>
            <a:ext cx="9116005" cy="6561952"/>
          </a:xfrm>
          <a:prstGeom prst="rect">
            <a:avLst/>
          </a:prstGeom>
        </p:spPr>
      </p:pic>
      <p:sp>
        <p:nvSpPr>
          <p:cNvPr id="4" name="Rectangle 3">
            <a:extLst>
              <a:ext uri="{FF2B5EF4-FFF2-40B4-BE49-F238E27FC236}">
                <a16:creationId xmlns:a16="http://schemas.microsoft.com/office/drawing/2014/main" id="{0D6394B9-E575-40F8-B7F6-41480DB3FAA3}"/>
              </a:ext>
            </a:extLst>
          </p:cNvPr>
          <p:cNvSpPr/>
          <p:nvPr/>
        </p:nvSpPr>
        <p:spPr>
          <a:xfrm>
            <a:off x="-46656" y="1625005"/>
            <a:ext cx="244092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Example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FAQ Bot for Enterprise</a:t>
            </a: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Tree>
    <p:extLst>
      <p:ext uri="{BB962C8B-B14F-4D97-AF65-F5344CB8AC3E}">
        <p14:creationId xmlns:p14="http://schemas.microsoft.com/office/powerpoint/2010/main" val="177298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0226EE-6D57-4E18-9617-A5671628A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9329" y="1324746"/>
            <a:ext cx="8136420" cy="4810658"/>
          </a:xfrm>
          <a:prstGeom prst="rect">
            <a:avLst/>
          </a:prstGeom>
        </p:spPr>
      </p:pic>
      <p:sp>
        <p:nvSpPr>
          <p:cNvPr id="17" name="Title 16"/>
          <p:cNvSpPr>
            <a:spLocks noGrp="1"/>
          </p:cNvSpPr>
          <p:nvPr>
            <p:ph type="title"/>
          </p:nvPr>
        </p:nvSpPr>
        <p:spPr/>
        <p:txBody>
          <a:bodyPr/>
          <a:lstStyle/>
          <a:p>
            <a:r>
              <a:rPr lang="en-US" dirty="0">
                <a:solidFill>
                  <a:schemeClr val="bg2"/>
                </a:solidFill>
              </a:rPr>
              <a:t>IoT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EFBBC74C-5CAF-448C-A329-7FB34217BB58}"/>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8" name="Text Placeholder 5">
            <a:extLst>
              <a:ext uri="{FF2B5EF4-FFF2-40B4-BE49-F238E27FC236}">
                <a16:creationId xmlns:a16="http://schemas.microsoft.com/office/drawing/2014/main" id="{60337BBB-ABDA-43B1-9510-C27B40BA21E5}"/>
              </a:ext>
            </a:extLst>
          </p:cNvPr>
          <p:cNvSpPr txBox="1">
            <a:spLocks/>
          </p:cNvSpPr>
          <p:nvPr/>
        </p:nvSpPr>
        <p:spPr>
          <a:xfrm>
            <a:off x="0" y="1124710"/>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Example: Manage Philips Hue lights</a:t>
            </a:r>
          </a:p>
        </p:txBody>
      </p:sp>
      <p:sp>
        <p:nvSpPr>
          <p:cNvPr id="9" name="Text Placeholder 5">
            <a:extLst>
              <a:ext uri="{FF2B5EF4-FFF2-40B4-BE49-F238E27FC236}">
                <a16:creationId xmlns:a16="http://schemas.microsoft.com/office/drawing/2014/main" id="{96317B3E-E71C-4116-8305-FEE3DFC33548}"/>
              </a:ext>
            </a:extLst>
          </p:cNvPr>
          <p:cNvSpPr txBox="1">
            <a:spLocks/>
          </p:cNvSpPr>
          <p:nvPr/>
        </p:nvSpPr>
        <p:spPr>
          <a:xfrm>
            <a:off x="353957" y="3307704"/>
            <a:ext cx="1558147"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1. The accesses the IoT bot</a:t>
            </a:r>
          </a:p>
        </p:txBody>
      </p:sp>
      <p:sp>
        <p:nvSpPr>
          <p:cNvPr id="10" name="Text Placeholder 5">
            <a:extLst>
              <a:ext uri="{FF2B5EF4-FFF2-40B4-BE49-F238E27FC236}">
                <a16:creationId xmlns:a16="http://schemas.microsoft.com/office/drawing/2014/main" id="{4D09F31D-E6BB-4B48-B8EB-E663858272F3}"/>
              </a:ext>
            </a:extLst>
          </p:cNvPr>
          <p:cNvSpPr txBox="1">
            <a:spLocks/>
          </p:cNvSpPr>
          <p:nvPr/>
        </p:nvSpPr>
        <p:spPr>
          <a:xfrm>
            <a:off x="8371140" y="3195552"/>
            <a:ext cx="3294028"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2. Using voice or IM, the user asks the bot to turn on the lights via the IoT device</a:t>
            </a:r>
          </a:p>
        </p:txBody>
      </p:sp>
      <p:sp>
        <p:nvSpPr>
          <p:cNvPr id="11" name="Text Placeholder 5">
            <a:extLst>
              <a:ext uri="{FF2B5EF4-FFF2-40B4-BE49-F238E27FC236}">
                <a16:creationId xmlns:a16="http://schemas.microsoft.com/office/drawing/2014/main" id="{B2D0560B-210F-4815-AF2A-18538CC3B5E9}"/>
              </a:ext>
            </a:extLst>
          </p:cNvPr>
          <p:cNvSpPr txBox="1">
            <a:spLocks/>
          </p:cNvSpPr>
          <p:nvPr/>
        </p:nvSpPr>
        <p:spPr>
          <a:xfrm>
            <a:off x="7192344" y="5704478"/>
            <a:ext cx="3774192" cy="1023357"/>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3. The request is relayed to a third party service that has access to the IoT device network</a:t>
            </a:r>
          </a:p>
        </p:txBody>
      </p:sp>
      <p:sp>
        <p:nvSpPr>
          <p:cNvPr id="12" name="Text Placeholder 5">
            <a:extLst>
              <a:ext uri="{FF2B5EF4-FFF2-40B4-BE49-F238E27FC236}">
                <a16:creationId xmlns:a16="http://schemas.microsoft.com/office/drawing/2014/main" id="{8949FB41-7690-4CA8-91D2-7172A4990491}"/>
              </a:ext>
            </a:extLst>
          </p:cNvPr>
          <p:cNvSpPr txBox="1">
            <a:spLocks/>
          </p:cNvSpPr>
          <p:nvPr/>
        </p:nvSpPr>
        <p:spPr>
          <a:xfrm>
            <a:off x="3361378" y="4291808"/>
            <a:ext cx="2326043"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4. The results of the command are returned to the user</a:t>
            </a:r>
          </a:p>
        </p:txBody>
      </p:sp>
      <p:sp>
        <p:nvSpPr>
          <p:cNvPr id="13" name="Text Placeholder 5">
            <a:extLst>
              <a:ext uri="{FF2B5EF4-FFF2-40B4-BE49-F238E27FC236}">
                <a16:creationId xmlns:a16="http://schemas.microsoft.com/office/drawing/2014/main" id="{3EAB65BD-F0C2-4553-B11C-C7D2FF46CD1F}"/>
              </a:ext>
            </a:extLst>
          </p:cNvPr>
          <p:cNvSpPr txBox="1">
            <a:spLocks/>
          </p:cNvSpPr>
          <p:nvPr/>
        </p:nvSpPr>
        <p:spPr>
          <a:xfrm>
            <a:off x="2296251" y="1794447"/>
            <a:ext cx="3294028"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5. Application insights gathers runtime telemetry</a:t>
            </a:r>
          </a:p>
        </p:txBody>
      </p:sp>
      <p:sp>
        <p:nvSpPr>
          <p:cNvPr id="14" name="Rectangle 13">
            <a:extLst>
              <a:ext uri="{FF2B5EF4-FFF2-40B4-BE49-F238E27FC236}">
                <a16:creationId xmlns:a16="http://schemas.microsoft.com/office/drawing/2014/main" id="{08624659-E9FE-47A4-8C83-2F0C62911DA2}"/>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IoT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995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Bot Framework SDK v4</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V3 SDK issues </a:t>
            </a:r>
          </a:p>
          <a:p>
            <a:pPr fontAlgn="ctr"/>
            <a:r>
              <a:rPr lang="en-US" sz="2800" dirty="0"/>
              <a:t>V4 SDK goals </a:t>
            </a:r>
          </a:p>
          <a:p>
            <a:pPr fontAlgn="ctr"/>
            <a:r>
              <a:rPr lang="en-US" sz="2800" dirty="0"/>
              <a:t>V4 SDK architecture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14994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V3 SDK issues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2050" name="Picture 2" descr="Machine generated alternative text:&#10;SDK - Issues &#10;C#/Node have &#10;• Different names for same &#10;concepts &#10;• Different concepts &#10;• Different architectures &#10;• No common extensibility points &#10;• Complex dependency trees &#10;Both SDKs are &#10;• Monolithic &#10;• Opinionated regarding &#10;conversation management &#10;• Opinionated about state &#10;management ">
            <a:extLst>
              <a:ext uri="{FF2B5EF4-FFF2-40B4-BE49-F238E27FC236}">
                <a16:creationId xmlns:a16="http://schemas.microsoft.com/office/drawing/2014/main" id="{0DEA89C1-B690-4B4B-AD36-CBF8D1EF9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47" b="-1786"/>
          <a:stretch/>
        </p:blipFill>
        <p:spPr bwMode="auto">
          <a:xfrm>
            <a:off x="628595" y="1504862"/>
            <a:ext cx="10934810" cy="429768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D36DDE8-79C8-4BF4-9348-199263E93608}"/>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V3 SDK issues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9531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V4 SDK goals</a:t>
            </a:r>
          </a:p>
        </p:txBody>
      </p:sp>
      <p:sp>
        <p:nvSpPr>
          <p:cNvPr id="7" name="Text Placeholder 5">
            <a:extLst>
              <a:ext uri="{FF2B5EF4-FFF2-40B4-BE49-F238E27FC236}">
                <a16:creationId xmlns:a16="http://schemas.microsoft.com/office/drawing/2014/main" id="{96F03A30-F120-4AC3-BADF-0F465D6A42DE}"/>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Bot Framework v4 </a:t>
            </a:r>
          </a:p>
        </p:txBody>
      </p:sp>
      <p:sp>
        <p:nvSpPr>
          <p:cNvPr id="5" name="Text Placeholder 5">
            <a:extLst>
              <a:ext uri="{FF2B5EF4-FFF2-40B4-BE49-F238E27FC236}">
                <a16:creationId xmlns:a16="http://schemas.microsoft.com/office/drawing/2014/main" id="{9C95B795-6EB8-4418-AE1D-D8A202F43421}"/>
              </a:ext>
            </a:extLst>
          </p:cNvPr>
          <p:cNvSpPr>
            <a:spLocks noGrp="1"/>
          </p:cNvSpPr>
          <p:nvPr>
            <p:ph type="body" sz="quarter" idx="10"/>
          </p:nvPr>
        </p:nvSpPr>
        <p:spPr>
          <a:xfrm>
            <a:off x="269303" y="1187963"/>
            <a:ext cx="11655078" cy="1007968"/>
          </a:xfrm>
        </p:spPr>
        <p:txBody>
          <a:bodyPr/>
          <a:lstStyle/>
          <a:p>
            <a:pPr lvl="1" fontAlgn="ctr"/>
            <a:endParaRPr lang="en-US" sz="2000" dirty="0">
              <a:solidFill>
                <a:schemeClr val="bg2"/>
              </a:solidFill>
            </a:endParaRPr>
          </a:p>
          <a:p>
            <a:pPr marL="336145" lvl="1" indent="0" fontAlgn="ctr">
              <a:buNone/>
            </a:pPr>
            <a:endParaRPr lang="en-US" sz="2000" dirty="0">
              <a:solidFill>
                <a:schemeClr val="bg2"/>
              </a:solidFill>
            </a:endParaRPr>
          </a:p>
          <a:p>
            <a:pPr lvl="1" fontAlgn="ctr"/>
            <a:endParaRPr lang="en-US" sz="1200" dirty="0">
              <a:solidFill>
                <a:schemeClr val="bg2"/>
              </a:solidFill>
            </a:endParaRPr>
          </a:p>
        </p:txBody>
      </p:sp>
      <p:pic>
        <p:nvPicPr>
          <p:cNvPr id="1026" name="Picture 2" descr="Machine generated alternative text:&#10;Bot Framework &#10;SDKv4 &#10;Goals &#10;Simplify &#10;Unified &#10;Modular &#10;Extensible &#10;Simplify first bot experience &#10;Unify programming models across languages &#10;Same namespace, class, property, method names &#10;Allow devs to pick components and services &#10;Break monolithic stack into ala carte libraries &#10;Enable more innovation ">
            <a:extLst>
              <a:ext uri="{FF2B5EF4-FFF2-40B4-BE49-F238E27FC236}">
                <a16:creationId xmlns:a16="http://schemas.microsoft.com/office/drawing/2014/main" id="{9BCDBE05-7AD4-40EC-BB66-72F2453E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39" y="1187963"/>
            <a:ext cx="10741322" cy="5040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7FCE23-C6C8-4732-B326-1BF64C9EAE39}"/>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V4 SDK goals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9095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DFBCE66F-7248-42CC-8FA9-CEF2912DCE3B}"/>
              </a:ext>
            </a:extLst>
          </p:cNvPr>
          <p:cNvSpPr>
            <a:spLocks noGrp="1"/>
          </p:cNvSpPr>
          <p:nvPr>
            <p:ph type="title"/>
          </p:nvPr>
        </p:nvSpPr>
        <p:spPr>
          <a:xfrm>
            <a:off x="269240" y="289511"/>
            <a:ext cx="4745212" cy="899665"/>
          </a:xfrm>
        </p:spPr>
        <p:txBody>
          <a:bodyPr/>
          <a:lstStyle/>
          <a:p>
            <a:r>
              <a:rPr lang="en-US" dirty="0"/>
              <a:t>Bots are not new</a:t>
            </a:r>
          </a:p>
        </p:txBody>
      </p:sp>
      <p:grpSp>
        <p:nvGrpSpPr>
          <p:cNvPr id="14" name="Group 13">
            <a:extLst>
              <a:ext uri="{FF2B5EF4-FFF2-40B4-BE49-F238E27FC236}">
                <a16:creationId xmlns:a16="http://schemas.microsoft.com/office/drawing/2014/main" id="{3F012F17-E430-47C6-A66C-457CB0879BDA}"/>
              </a:ext>
            </a:extLst>
          </p:cNvPr>
          <p:cNvGrpSpPr/>
          <p:nvPr/>
        </p:nvGrpSpPr>
        <p:grpSpPr>
          <a:xfrm>
            <a:off x="0" y="2317750"/>
            <a:ext cx="1827616" cy="983410"/>
            <a:chOff x="0" y="2317750"/>
            <a:chExt cx="1827616" cy="983410"/>
          </a:xfrm>
        </p:grpSpPr>
        <p:cxnSp>
          <p:nvCxnSpPr>
            <p:cNvPr id="9" name="Straight Connector 8">
              <a:extLst>
                <a:ext uri="{FF2B5EF4-FFF2-40B4-BE49-F238E27FC236}">
                  <a16:creationId xmlns:a16="http://schemas.microsoft.com/office/drawing/2014/main" id="{52D275EF-8168-4076-A79C-5AF3233CD220}"/>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BFC1882-3D92-430D-8515-DDA513AE15A8}"/>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F09583F9-8382-4595-9DB3-F62CC13EB89D}"/>
                </a:ext>
              </a:extLst>
            </p:cNvPr>
            <p:cNvSpPr txBox="1"/>
            <p:nvPr/>
          </p:nvSpPr>
          <p:spPr>
            <a:xfrm>
              <a:off x="412505" y="2518310"/>
              <a:ext cx="1390445"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1950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Turing Test</a:t>
              </a:r>
            </a:p>
          </p:txBody>
        </p:sp>
        <p:sp>
          <p:nvSpPr>
            <p:cNvPr id="12" name="TextBox 11">
              <a:extLst>
                <a:ext uri="{FF2B5EF4-FFF2-40B4-BE49-F238E27FC236}">
                  <a16:creationId xmlns:a16="http://schemas.microsoft.com/office/drawing/2014/main" id="{145AE5AB-4740-4F90-8DBE-84AA648133D2}"/>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Computer scientist Alan Turing proposes a test for machine intelligence.</a:t>
              </a:r>
            </a:p>
          </p:txBody>
        </p:sp>
      </p:grpSp>
      <p:grpSp>
        <p:nvGrpSpPr>
          <p:cNvPr id="97" name="Group 96">
            <a:extLst>
              <a:ext uri="{FF2B5EF4-FFF2-40B4-BE49-F238E27FC236}">
                <a16:creationId xmlns:a16="http://schemas.microsoft.com/office/drawing/2014/main" id="{0BF66EE1-34AC-4784-A881-B005E63A7831}"/>
              </a:ext>
            </a:extLst>
          </p:cNvPr>
          <p:cNvGrpSpPr/>
          <p:nvPr/>
        </p:nvGrpSpPr>
        <p:grpSpPr>
          <a:xfrm>
            <a:off x="1146175" y="2317750"/>
            <a:ext cx="1827616" cy="983410"/>
            <a:chOff x="0" y="2317750"/>
            <a:chExt cx="1827616" cy="983410"/>
          </a:xfrm>
        </p:grpSpPr>
        <p:cxnSp>
          <p:nvCxnSpPr>
            <p:cNvPr id="98" name="Straight Connector 97">
              <a:extLst>
                <a:ext uri="{FF2B5EF4-FFF2-40B4-BE49-F238E27FC236}">
                  <a16:creationId xmlns:a16="http://schemas.microsoft.com/office/drawing/2014/main" id="{D967776C-7C99-473B-9A4D-BAD4ED0F672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0FF77B11-E460-4573-951F-CB56EBE6DB7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extBox 99">
              <a:extLst>
                <a:ext uri="{FF2B5EF4-FFF2-40B4-BE49-F238E27FC236}">
                  <a16:creationId xmlns:a16="http://schemas.microsoft.com/office/drawing/2014/main" id="{D42D5EDC-BF8E-4CDA-96E5-31F4908B541E}"/>
                </a:ext>
              </a:extLst>
            </p:cNvPr>
            <p:cNvSpPr txBox="1"/>
            <p:nvPr/>
          </p:nvSpPr>
          <p:spPr>
            <a:xfrm>
              <a:off x="543151" y="2518310"/>
              <a:ext cx="1129156"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1955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AI Born</a:t>
              </a:r>
            </a:p>
          </p:txBody>
        </p:sp>
        <p:sp>
          <p:nvSpPr>
            <p:cNvPr id="101" name="TextBox 100">
              <a:extLst>
                <a:ext uri="{FF2B5EF4-FFF2-40B4-BE49-F238E27FC236}">
                  <a16:creationId xmlns:a16="http://schemas.microsoft.com/office/drawing/2014/main" id="{C1451AC8-8EF5-4F97-A7B5-5DFBE03E7343}"/>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Term “Artificial Intelligence” is coined by computer scientist John McCarthy</a:t>
              </a:r>
            </a:p>
          </p:txBody>
        </p:sp>
      </p:grpSp>
      <p:grpSp>
        <p:nvGrpSpPr>
          <p:cNvPr id="17" name="Group 16">
            <a:extLst>
              <a:ext uri="{FF2B5EF4-FFF2-40B4-BE49-F238E27FC236}">
                <a16:creationId xmlns:a16="http://schemas.microsoft.com/office/drawing/2014/main" id="{250DB7A9-8F00-4BDA-92B0-36BB57B5483F}"/>
              </a:ext>
            </a:extLst>
          </p:cNvPr>
          <p:cNvGrpSpPr/>
          <p:nvPr/>
        </p:nvGrpSpPr>
        <p:grpSpPr>
          <a:xfrm>
            <a:off x="2292350" y="1683861"/>
            <a:ext cx="1827616" cy="1714249"/>
            <a:chOff x="2292350" y="1683861"/>
            <a:chExt cx="1827616" cy="1714249"/>
          </a:xfrm>
        </p:grpSpPr>
        <p:grpSp>
          <p:nvGrpSpPr>
            <p:cNvPr id="102" name="Group 101">
              <a:extLst>
                <a:ext uri="{FF2B5EF4-FFF2-40B4-BE49-F238E27FC236}">
                  <a16:creationId xmlns:a16="http://schemas.microsoft.com/office/drawing/2014/main" id="{7F8AB9C7-19AF-4B6C-A89E-EAED18C5E99A}"/>
                </a:ext>
              </a:extLst>
            </p:cNvPr>
            <p:cNvGrpSpPr/>
            <p:nvPr/>
          </p:nvGrpSpPr>
          <p:grpSpPr>
            <a:xfrm>
              <a:off x="2292350" y="2317750"/>
              <a:ext cx="1827616" cy="1080360"/>
              <a:chOff x="0" y="2317750"/>
              <a:chExt cx="1827616" cy="1080360"/>
            </a:xfrm>
          </p:grpSpPr>
          <p:cxnSp>
            <p:nvCxnSpPr>
              <p:cNvPr id="103" name="Straight Connector 102">
                <a:extLst>
                  <a:ext uri="{FF2B5EF4-FFF2-40B4-BE49-F238E27FC236}">
                    <a16:creationId xmlns:a16="http://schemas.microsoft.com/office/drawing/2014/main" id="{7E4A4DD7-4FBC-4A2C-8898-CC22090F9411}"/>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D707014-9B38-4760-A3DE-C17D8CD20EB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48B1F075-8A0A-4EC0-8817-17A1F2342B58}"/>
                  </a:ext>
                </a:extLst>
              </p:cNvPr>
              <p:cNvSpPr txBox="1"/>
              <p:nvPr/>
            </p:nvSpPr>
            <p:spPr>
              <a:xfrm>
                <a:off x="523915" y="2518310"/>
                <a:ext cx="1167627"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1961 </a:t>
                </a:r>
                <a:r>
                  <a:rPr kumimoji="0" lang="en-US" sz="1100" b="1" i="1"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Unimate</a:t>
                </a:r>
                <a:endPar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endParaRPr>
              </a:p>
            </p:txBody>
          </p:sp>
          <p:sp>
            <p:nvSpPr>
              <p:cNvPr id="106" name="TextBox 105">
                <a:extLst>
                  <a:ext uri="{FF2B5EF4-FFF2-40B4-BE49-F238E27FC236}">
                    <a16:creationId xmlns:a16="http://schemas.microsoft.com/office/drawing/2014/main" id="{0B8B88B0-A3B1-4B59-82F9-589D4983032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First industrial robot,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Unimate</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goes to work at GM replacing humans on the assembly line</a:t>
                </a:r>
              </a:p>
            </p:txBody>
          </p:sp>
        </p:grpSp>
        <p:cxnSp>
          <p:nvCxnSpPr>
            <p:cNvPr id="109" name="Straight Connector 108">
              <a:extLst>
                <a:ext uri="{FF2B5EF4-FFF2-40B4-BE49-F238E27FC236}">
                  <a16:creationId xmlns:a16="http://schemas.microsoft.com/office/drawing/2014/main" id="{E91BDF01-923E-4700-A6D3-F6508C8D9A2C}"/>
                </a:ext>
              </a:extLst>
            </p:cNvPr>
            <p:cNvCxnSpPr>
              <a:cxnSpLocks/>
              <a:stCxn id="2052" idx="4"/>
              <a:endCxn id="104"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3B599B0F-142C-46A2-8808-137D4D2AA4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0877" y="1683861"/>
              <a:ext cx="45114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18E64176-6BE1-432E-8538-AA302D623CF1}"/>
              </a:ext>
            </a:extLst>
          </p:cNvPr>
          <p:cNvGrpSpPr/>
          <p:nvPr/>
        </p:nvGrpSpPr>
        <p:grpSpPr>
          <a:xfrm>
            <a:off x="3431731" y="1683861"/>
            <a:ext cx="1827616" cy="1714249"/>
            <a:chOff x="2292350" y="1683861"/>
            <a:chExt cx="1827616" cy="1714249"/>
          </a:xfrm>
        </p:grpSpPr>
        <p:grpSp>
          <p:nvGrpSpPr>
            <p:cNvPr id="113" name="Group 112">
              <a:extLst>
                <a:ext uri="{FF2B5EF4-FFF2-40B4-BE49-F238E27FC236}">
                  <a16:creationId xmlns:a16="http://schemas.microsoft.com/office/drawing/2014/main" id="{C0B5C32F-AF5F-477F-A7E8-9883C0F20AAF}"/>
                </a:ext>
              </a:extLst>
            </p:cNvPr>
            <p:cNvGrpSpPr/>
            <p:nvPr/>
          </p:nvGrpSpPr>
          <p:grpSpPr>
            <a:xfrm>
              <a:off x="2292350" y="2317750"/>
              <a:ext cx="1827616" cy="1080360"/>
              <a:chOff x="0" y="2317750"/>
              <a:chExt cx="1827616" cy="1080360"/>
            </a:xfrm>
          </p:grpSpPr>
          <p:cxnSp>
            <p:nvCxnSpPr>
              <p:cNvPr id="116" name="Straight Connector 115">
                <a:extLst>
                  <a:ext uri="{FF2B5EF4-FFF2-40B4-BE49-F238E27FC236}">
                    <a16:creationId xmlns:a16="http://schemas.microsoft.com/office/drawing/2014/main" id="{A2C9D546-1709-49D9-A3C0-E6A53A3FEDB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EF0FEC5-C7FE-429A-ADA3-802EA4AC3F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43A01237-6DED-4BC1-A54B-AC1ED4520D21}"/>
                  </a:ext>
                </a:extLst>
              </p:cNvPr>
              <p:cNvSpPr txBox="1"/>
              <p:nvPr/>
            </p:nvSpPr>
            <p:spPr>
              <a:xfrm>
                <a:off x="628912" y="2518310"/>
                <a:ext cx="957634"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1964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Eliza</a:t>
                </a:r>
              </a:p>
            </p:txBody>
          </p:sp>
          <p:sp>
            <p:nvSpPr>
              <p:cNvPr id="119" name="TextBox 118">
                <a:extLst>
                  <a:ext uri="{FF2B5EF4-FFF2-40B4-BE49-F238E27FC236}">
                    <a16:creationId xmlns:a16="http://schemas.microsoft.com/office/drawing/2014/main" id="{68F1EBC2-863E-447C-B510-52EE2687A1C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Pioneering chatbot developed by Joseph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Weizenbaum</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at MIT holds conversations with humans</a:t>
                </a:r>
              </a:p>
            </p:txBody>
          </p:sp>
        </p:grpSp>
        <p:cxnSp>
          <p:nvCxnSpPr>
            <p:cNvPr id="114" name="Straight Connector 113">
              <a:extLst>
                <a:ext uri="{FF2B5EF4-FFF2-40B4-BE49-F238E27FC236}">
                  <a16:creationId xmlns:a16="http://schemas.microsoft.com/office/drawing/2014/main" id="{FAE39BD9-98CF-426F-AA47-1349DB338A04}"/>
                </a:ext>
              </a:extLst>
            </p:cNvPr>
            <p:cNvCxnSpPr>
              <a:cxnSpLocks/>
              <a:stCxn id="115" idx="4"/>
              <a:endCxn id="117"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5" name="Picture 4">
              <a:extLst>
                <a:ext uri="{FF2B5EF4-FFF2-40B4-BE49-F238E27FC236}">
                  <a16:creationId xmlns:a16="http://schemas.microsoft.com/office/drawing/2014/main" id="{35E12302-24C0-4544-AE66-8FDE8CA4FEF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22542" y="1683861"/>
              <a:ext cx="447815"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38B83C17-C33E-4680-BDA1-A7D266A06883}"/>
              </a:ext>
            </a:extLst>
          </p:cNvPr>
          <p:cNvGrpSpPr/>
          <p:nvPr/>
        </p:nvGrpSpPr>
        <p:grpSpPr>
          <a:xfrm>
            <a:off x="4569447" y="1683862"/>
            <a:ext cx="1827616" cy="1811198"/>
            <a:chOff x="4569447" y="1683862"/>
            <a:chExt cx="1827616" cy="1811198"/>
          </a:xfrm>
        </p:grpSpPr>
        <p:grpSp>
          <p:nvGrpSpPr>
            <p:cNvPr id="121" name="Group 120">
              <a:extLst>
                <a:ext uri="{FF2B5EF4-FFF2-40B4-BE49-F238E27FC236}">
                  <a16:creationId xmlns:a16="http://schemas.microsoft.com/office/drawing/2014/main" id="{610F9F81-D444-4B42-BCCB-FEBAD4BEF1F3}"/>
                </a:ext>
              </a:extLst>
            </p:cNvPr>
            <p:cNvGrpSpPr/>
            <p:nvPr/>
          </p:nvGrpSpPr>
          <p:grpSpPr>
            <a:xfrm>
              <a:off x="4569447" y="2317750"/>
              <a:ext cx="1827616" cy="1177310"/>
              <a:chOff x="0" y="2317750"/>
              <a:chExt cx="1827616" cy="1177310"/>
            </a:xfrm>
          </p:grpSpPr>
          <p:cxnSp>
            <p:nvCxnSpPr>
              <p:cNvPr id="124" name="Straight Connector 123">
                <a:extLst>
                  <a:ext uri="{FF2B5EF4-FFF2-40B4-BE49-F238E27FC236}">
                    <a16:creationId xmlns:a16="http://schemas.microsoft.com/office/drawing/2014/main" id="{FA645712-136F-4AEE-8865-B2836EBAF37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3143F713-6E09-4A7F-AADA-458EB594153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D5776F57-9C1B-4788-B51F-69A351A96BFD}"/>
                  </a:ext>
                </a:extLst>
              </p:cNvPr>
              <p:cNvSpPr txBox="1"/>
              <p:nvPr/>
            </p:nvSpPr>
            <p:spPr>
              <a:xfrm>
                <a:off x="555976" y="2518310"/>
                <a:ext cx="1103508"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1966 </a:t>
                </a:r>
                <a:r>
                  <a:rPr kumimoji="0" lang="en-US" sz="1100" b="1" i="1"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Shakey</a:t>
                </a:r>
                <a:endPar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endParaRPr>
              </a:p>
            </p:txBody>
          </p:sp>
          <p:sp>
            <p:nvSpPr>
              <p:cNvPr id="127" name="TextBox 126">
                <a:extLst>
                  <a:ext uri="{FF2B5EF4-FFF2-40B4-BE49-F238E27FC236}">
                    <a16:creationId xmlns:a16="http://schemas.microsoft.com/office/drawing/2014/main" id="{D84B03F8-70D4-41F6-B892-2666CECF1AAE}"/>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The ‘first electronic person’ from Stanford,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Shakey</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was a general-purpose mobile robot which reasoned about its own actions</a:t>
                </a:r>
              </a:p>
            </p:txBody>
          </p:sp>
        </p:grpSp>
        <p:cxnSp>
          <p:nvCxnSpPr>
            <p:cNvPr id="122" name="Straight Connector 121">
              <a:extLst>
                <a:ext uri="{FF2B5EF4-FFF2-40B4-BE49-F238E27FC236}">
                  <a16:creationId xmlns:a16="http://schemas.microsoft.com/office/drawing/2014/main" id="{A18EAC94-D09D-4D0C-BFCF-4A9BA2B041FB}"/>
                </a:ext>
              </a:extLst>
            </p:cNvPr>
            <p:cNvCxnSpPr>
              <a:cxnSpLocks/>
              <a:stCxn id="123" idx="4"/>
              <a:endCxn id="125" idx="0"/>
            </p:cNvCxnSpPr>
            <p:nvPr/>
          </p:nvCxnSpPr>
          <p:spPr>
            <a:xfrm>
              <a:off x="5623510" y="2131918"/>
              <a:ext cx="37" cy="18583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3" name="Picture 4">
              <a:extLst>
                <a:ext uri="{FF2B5EF4-FFF2-40B4-BE49-F238E27FC236}">
                  <a16:creationId xmlns:a16="http://schemas.microsoft.com/office/drawing/2014/main" id="{460A5C9C-72F3-47B6-936C-DF674DF968E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74238" y="1683862"/>
              <a:ext cx="498544"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98904E7A-E90A-43D5-811B-07760C08D940}"/>
              </a:ext>
            </a:extLst>
          </p:cNvPr>
          <p:cNvGrpSpPr/>
          <p:nvPr/>
        </p:nvGrpSpPr>
        <p:grpSpPr>
          <a:xfrm>
            <a:off x="5707125" y="1683860"/>
            <a:ext cx="1827616" cy="1908149"/>
            <a:chOff x="2292350" y="1683860"/>
            <a:chExt cx="1827616" cy="1908149"/>
          </a:xfrm>
        </p:grpSpPr>
        <p:grpSp>
          <p:nvGrpSpPr>
            <p:cNvPr id="132" name="Group 131">
              <a:extLst>
                <a:ext uri="{FF2B5EF4-FFF2-40B4-BE49-F238E27FC236}">
                  <a16:creationId xmlns:a16="http://schemas.microsoft.com/office/drawing/2014/main" id="{A0F95822-BAA1-4086-9C29-08894D70C704}"/>
                </a:ext>
              </a:extLst>
            </p:cNvPr>
            <p:cNvGrpSpPr/>
            <p:nvPr/>
          </p:nvGrpSpPr>
          <p:grpSpPr>
            <a:xfrm>
              <a:off x="2292350" y="2317750"/>
              <a:ext cx="1827616" cy="1274259"/>
              <a:chOff x="0" y="2317750"/>
              <a:chExt cx="1827616" cy="1274259"/>
            </a:xfrm>
          </p:grpSpPr>
          <p:cxnSp>
            <p:nvCxnSpPr>
              <p:cNvPr id="135" name="Straight Connector 134">
                <a:extLst>
                  <a:ext uri="{FF2B5EF4-FFF2-40B4-BE49-F238E27FC236}">
                    <a16:creationId xmlns:a16="http://schemas.microsoft.com/office/drawing/2014/main" id="{3565D5BE-8FB6-404A-9B77-8D3430AF96E2}"/>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7E6C969A-5EA5-48AB-991E-C8084388364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930E3442-2409-4DB5-BA0F-2C0C5CC317BF}"/>
                  </a:ext>
                </a:extLst>
              </p:cNvPr>
              <p:cNvSpPr txBox="1"/>
              <p:nvPr/>
            </p:nvSpPr>
            <p:spPr>
              <a:xfrm>
                <a:off x="636126" y="2518310"/>
                <a:ext cx="943207"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1977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Zork</a:t>
                </a:r>
              </a:p>
            </p:txBody>
          </p:sp>
          <p:sp>
            <p:nvSpPr>
              <p:cNvPr id="138" name="TextBox 137">
                <a:extLst>
                  <a:ext uri="{FF2B5EF4-FFF2-40B4-BE49-F238E27FC236}">
                    <a16:creationId xmlns:a16="http://schemas.microsoft.com/office/drawing/2014/main" id="{0736DBE6-7D41-4874-A857-14AE4FA02825}"/>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One of the earliest interactive fiction games, included a sophisticated text parser that was not limited to simple verb-noun commands</a:t>
                </a:r>
              </a:p>
            </p:txBody>
          </p:sp>
        </p:grpSp>
        <p:cxnSp>
          <p:nvCxnSpPr>
            <p:cNvPr id="133" name="Straight Connector 132">
              <a:extLst>
                <a:ext uri="{FF2B5EF4-FFF2-40B4-BE49-F238E27FC236}">
                  <a16:creationId xmlns:a16="http://schemas.microsoft.com/office/drawing/2014/main" id="{C46176CF-77F7-4C8F-801C-A58219EF192F}"/>
                </a:ext>
              </a:extLst>
            </p:cNvPr>
            <p:cNvCxnSpPr>
              <a:cxnSpLocks/>
              <a:stCxn id="134" idx="4"/>
              <a:endCxn id="136"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4" name="Picture 4">
              <a:extLst>
                <a:ext uri="{FF2B5EF4-FFF2-40B4-BE49-F238E27FC236}">
                  <a16:creationId xmlns:a16="http://schemas.microsoft.com/office/drawing/2014/main" id="{4784F4CF-5CAE-49BF-B99E-31CAEF2A6B8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122541" y="1683860"/>
              <a:ext cx="448056"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DB24683E-05B1-4271-8C4F-B04B5CE2BAA0}"/>
              </a:ext>
            </a:extLst>
          </p:cNvPr>
          <p:cNvGrpSpPr/>
          <p:nvPr/>
        </p:nvGrpSpPr>
        <p:grpSpPr>
          <a:xfrm>
            <a:off x="6853300" y="1683860"/>
            <a:ext cx="1827616" cy="1714250"/>
            <a:chOff x="2292350" y="1683860"/>
            <a:chExt cx="1827616" cy="1714250"/>
          </a:xfrm>
        </p:grpSpPr>
        <p:grpSp>
          <p:nvGrpSpPr>
            <p:cNvPr id="167" name="Group 166">
              <a:extLst>
                <a:ext uri="{FF2B5EF4-FFF2-40B4-BE49-F238E27FC236}">
                  <a16:creationId xmlns:a16="http://schemas.microsoft.com/office/drawing/2014/main" id="{8172F767-9031-4B72-850C-47195D416A2E}"/>
                </a:ext>
              </a:extLst>
            </p:cNvPr>
            <p:cNvGrpSpPr/>
            <p:nvPr/>
          </p:nvGrpSpPr>
          <p:grpSpPr>
            <a:xfrm>
              <a:off x="2292350" y="2317750"/>
              <a:ext cx="1827616" cy="1080360"/>
              <a:chOff x="0" y="2317750"/>
              <a:chExt cx="1827616" cy="1080360"/>
            </a:xfrm>
          </p:grpSpPr>
          <p:cxnSp>
            <p:nvCxnSpPr>
              <p:cNvPr id="170" name="Straight Connector 169">
                <a:extLst>
                  <a:ext uri="{FF2B5EF4-FFF2-40B4-BE49-F238E27FC236}">
                    <a16:creationId xmlns:a16="http://schemas.microsoft.com/office/drawing/2014/main" id="{B81D0FCD-7F6B-476F-945B-2B42F77EA75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9A224F4-EF1B-4689-A7A4-3135F3D546D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TextBox 171">
                <a:extLst>
                  <a:ext uri="{FF2B5EF4-FFF2-40B4-BE49-F238E27FC236}">
                    <a16:creationId xmlns:a16="http://schemas.microsoft.com/office/drawing/2014/main" id="{07A33A0E-3369-48FA-85F1-12CBD86E5034}"/>
                  </a:ext>
                </a:extLst>
              </p:cNvPr>
              <p:cNvSpPr txBox="1"/>
              <p:nvPr/>
            </p:nvSpPr>
            <p:spPr>
              <a:xfrm>
                <a:off x="467812" y="2518310"/>
                <a:ext cx="1279839"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1997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Deep Blue</a:t>
                </a:r>
              </a:p>
            </p:txBody>
          </p:sp>
          <p:sp>
            <p:nvSpPr>
              <p:cNvPr id="173" name="TextBox 172">
                <a:extLst>
                  <a:ext uri="{FF2B5EF4-FFF2-40B4-BE49-F238E27FC236}">
                    <a16:creationId xmlns:a16="http://schemas.microsoft.com/office/drawing/2014/main" id="{A089E909-71B8-4C28-85B9-3E2923552073}"/>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Deep Blue, a chess-playing computer from IBM defeats world chess champion, Garry Kasparov</a:t>
                </a:r>
              </a:p>
            </p:txBody>
          </p:sp>
        </p:grpSp>
        <p:cxnSp>
          <p:nvCxnSpPr>
            <p:cNvPr id="168" name="Straight Connector 167">
              <a:extLst>
                <a:ext uri="{FF2B5EF4-FFF2-40B4-BE49-F238E27FC236}">
                  <a16:creationId xmlns:a16="http://schemas.microsoft.com/office/drawing/2014/main" id="{C43AA672-9895-4003-A945-881CA42BC69D}"/>
                </a:ext>
              </a:extLst>
            </p:cNvPr>
            <p:cNvCxnSpPr>
              <a:cxnSpLocks/>
              <a:stCxn id="169" idx="4"/>
              <a:endCxn id="171"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9" name="Picture 4">
              <a:extLst>
                <a:ext uri="{FF2B5EF4-FFF2-40B4-BE49-F238E27FC236}">
                  <a16:creationId xmlns:a16="http://schemas.microsoft.com/office/drawing/2014/main" id="{5B242F1F-FA92-4CF9-A5F1-6E936ECE89A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122663" y="1683860"/>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A6D7F371-1B7F-4300-B944-96F59FCB72AF}"/>
              </a:ext>
            </a:extLst>
          </p:cNvPr>
          <p:cNvGrpSpPr/>
          <p:nvPr/>
        </p:nvGrpSpPr>
        <p:grpSpPr>
          <a:xfrm>
            <a:off x="7999356" y="1683616"/>
            <a:ext cx="1827616" cy="1908393"/>
            <a:chOff x="2292350" y="1683616"/>
            <a:chExt cx="1827616" cy="1908393"/>
          </a:xfrm>
        </p:grpSpPr>
        <p:grpSp>
          <p:nvGrpSpPr>
            <p:cNvPr id="180" name="Group 179">
              <a:extLst>
                <a:ext uri="{FF2B5EF4-FFF2-40B4-BE49-F238E27FC236}">
                  <a16:creationId xmlns:a16="http://schemas.microsoft.com/office/drawing/2014/main" id="{009727B0-DB13-4F24-AC2D-0716A09E06C7}"/>
                </a:ext>
              </a:extLst>
            </p:cNvPr>
            <p:cNvGrpSpPr/>
            <p:nvPr/>
          </p:nvGrpSpPr>
          <p:grpSpPr>
            <a:xfrm>
              <a:off x="2292350" y="2317750"/>
              <a:ext cx="1827616" cy="1274259"/>
              <a:chOff x="0" y="2317750"/>
              <a:chExt cx="1827616" cy="1274259"/>
            </a:xfrm>
          </p:grpSpPr>
          <p:cxnSp>
            <p:nvCxnSpPr>
              <p:cNvPr id="183" name="Straight Connector 182">
                <a:extLst>
                  <a:ext uri="{FF2B5EF4-FFF2-40B4-BE49-F238E27FC236}">
                    <a16:creationId xmlns:a16="http://schemas.microsoft.com/office/drawing/2014/main" id="{A5D130D0-2187-4DFE-9FB7-A4774118490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9026AC3-A4FB-4D58-A61A-5AE0CF6C768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TextBox 184">
                <a:extLst>
                  <a:ext uri="{FF2B5EF4-FFF2-40B4-BE49-F238E27FC236}">
                    <a16:creationId xmlns:a16="http://schemas.microsoft.com/office/drawing/2014/main" id="{D17E83C8-86C9-4199-97EC-470A567EC3EA}"/>
                  </a:ext>
                </a:extLst>
              </p:cNvPr>
              <p:cNvSpPr txBox="1"/>
              <p:nvPr/>
            </p:nvSpPr>
            <p:spPr>
              <a:xfrm>
                <a:off x="569603" y="2518310"/>
                <a:ext cx="1076257"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1998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Kismet</a:t>
                </a:r>
              </a:p>
            </p:txBody>
          </p:sp>
          <p:sp>
            <p:nvSpPr>
              <p:cNvPr id="186" name="TextBox 185">
                <a:extLst>
                  <a:ext uri="{FF2B5EF4-FFF2-40B4-BE49-F238E27FC236}">
                    <a16:creationId xmlns:a16="http://schemas.microsoft.com/office/drawing/2014/main" id="{1E5AC462-61E6-4AFA-AE31-56C2FCA4CA6E}"/>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Cynthia Breazeal at MIT introduces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KISmet</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an emotionally intelligent robot that detects and responds to people’s feelings</a:t>
                </a:r>
              </a:p>
            </p:txBody>
          </p:sp>
        </p:grpSp>
        <p:cxnSp>
          <p:nvCxnSpPr>
            <p:cNvPr id="181" name="Straight Connector 180">
              <a:extLst>
                <a:ext uri="{FF2B5EF4-FFF2-40B4-BE49-F238E27FC236}">
                  <a16:creationId xmlns:a16="http://schemas.microsoft.com/office/drawing/2014/main" id="{309800C4-98B9-40C7-816B-1CB426EC5959}"/>
                </a:ext>
              </a:extLst>
            </p:cNvPr>
            <p:cNvCxnSpPr>
              <a:cxnSpLocks/>
              <a:stCxn id="182" idx="4"/>
              <a:endCxn id="184" idx="0"/>
            </p:cNvCxnSpPr>
            <p:nvPr/>
          </p:nvCxnSpPr>
          <p:spPr>
            <a:xfrm flipH="1">
              <a:off x="3346450" y="2131672"/>
              <a:ext cx="119" cy="18607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2" name="Picture 4">
              <a:extLst>
                <a:ext uri="{FF2B5EF4-FFF2-40B4-BE49-F238E27FC236}">
                  <a16:creationId xmlns:a16="http://schemas.microsoft.com/office/drawing/2014/main" id="{F7F7BD64-26D0-4BD6-974D-A5E4D18C5C5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122663" y="1683616"/>
              <a:ext cx="447811"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89" name="Group 188">
            <a:extLst>
              <a:ext uri="{FF2B5EF4-FFF2-40B4-BE49-F238E27FC236}">
                <a16:creationId xmlns:a16="http://schemas.microsoft.com/office/drawing/2014/main" id="{C4E49934-A191-491F-B53B-9AE4550386BF}"/>
              </a:ext>
            </a:extLst>
          </p:cNvPr>
          <p:cNvGrpSpPr/>
          <p:nvPr/>
        </p:nvGrpSpPr>
        <p:grpSpPr>
          <a:xfrm>
            <a:off x="9128746" y="1683616"/>
            <a:ext cx="1827616" cy="1811444"/>
            <a:chOff x="2292350" y="1683616"/>
            <a:chExt cx="1827616" cy="1811444"/>
          </a:xfrm>
        </p:grpSpPr>
        <p:grpSp>
          <p:nvGrpSpPr>
            <p:cNvPr id="190" name="Group 189">
              <a:extLst>
                <a:ext uri="{FF2B5EF4-FFF2-40B4-BE49-F238E27FC236}">
                  <a16:creationId xmlns:a16="http://schemas.microsoft.com/office/drawing/2014/main" id="{EEF96B95-5192-4039-B56D-C4EC00767960}"/>
                </a:ext>
              </a:extLst>
            </p:cNvPr>
            <p:cNvGrpSpPr/>
            <p:nvPr/>
          </p:nvGrpSpPr>
          <p:grpSpPr>
            <a:xfrm>
              <a:off x="2292350" y="2317750"/>
              <a:ext cx="1827616" cy="1177310"/>
              <a:chOff x="0" y="2317750"/>
              <a:chExt cx="1827616" cy="1177310"/>
            </a:xfrm>
          </p:grpSpPr>
          <p:cxnSp>
            <p:nvCxnSpPr>
              <p:cNvPr id="193" name="Straight Connector 192">
                <a:extLst>
                  <a:ext uri="{FF2B5EF4-FFF2-40B4-BE49-F238E27FC236}">
                    <a16:creationId xmlns:a16="http://schemas.microsoft.com/office/drawing/2014/main" id="{8B04AF89-9278-4AE1-9E14-C41519C29FFD}"/>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3B955276-40BB-4A5A-A1CC-44B2A1ECA29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3ACE4700-9047-466D-9DC5-5039D8CCC67C}"/>
                  </a:ext>
                </a:extLst>
              </p:cNvPr>
              <p:cNvSpPr txBox="1"/>
              <p:nvPr/>
            </p:nvSpPr>
            <p:spPr>
              <a:xfrm>
                <a:off x="632923" y="2518310"/>
                <a:ext cx="949619"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1999 </a:t>
                </a:r>
                <a:r>
                  <a:rPr kumimoji="0" lang="en-US" sz="1100" b="1" i="1"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Aibo</a:t>
                </a:r>
                <a:endPar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endParaRPr>
              </a:p>
            </p:txBody>
          </p:sp>
          <p:sp>
            <p:nvSpPr>
              <p:cNvPr id="196" name="TextBox 195">
                <a:extLst>
                  <a:ext uri="{FF2B5EF4-FFF2-40B4-BE49-F238E27FC236}">
                    <a16:creationId xmlns:a16="http://schemas.microsoft.com/office/drawing/2014/main" id="{11E353A9-F413-4229-8DEC-04331FB02821}"/>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Sony launches first consumer robot pet dog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AiBO</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(AI robot) with skills and personality that develop over time</a:t>
                </a:r>
              </a:p>
            </p:txBody>
          </p:sp>
        </p:grpSp>
        <p:cxnSp>
          <p:nvCxnSpPr>
            <p:cNvPr id="191" name="Straight Connector 190">
              <a:extLst>
                <a:ext uri="{FF2B5EF4-FFF2-40B4-BE49-F238E27FC236}">
                  <a16:creationId xmlns:a16="http://schemas.microsoft.com/office/drawing/2014/main" id="{2E194614-EAFA-4019-AE0A-1256FA9AA9D3}"/>
                </a:ext>
              </a:extLst>
            </p:cNvPr>
            <p:cNvCxnSpPr>
              <a:cxnSpLocks/>
              <a:stCxn id="192" idx="4"/>
              <a:endCxn id="194" idx="0"/>
            </p:cNvCxnSpPr>
            <p:nvPr/>
          </p:nvCxnSpPr>
          <p:spPr>
            <a:xfrm flipH="1">
              <a:off x="3346450" y="2131427"/>
              <a:ext cx="119" cy="18632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2" name="Picture 4">
              <a:extLst>
                <a:ext uri="{FF2B5EF4-FFF2-40B4-BE49-F238E27FC236}">
                  <a16:creationId xmlns:a16="http://schemas.microsoft.com/office/drawing/2014/main" id="{C987D521-8EFC-4232-B7BD-04CB5096197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122663" y="1683616"/>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00" name="Group 199">
            <a:extLst>
              <a:ext uri="{FF2B5EF4-FFF2-40B4-BE49-F238E27FC236}">
                <a16:creationId xmlns:a16="http://schemas.microsoft.com/office/drawing/2014/main" id="{CB0588F6-81FA-4F0F-9C37-3A822E28C41A}"/>
              </a:ext>
            </a:extLst>
          </p:cNvPr>
          <p:cNvGrpSpPr/>
          <p:nvPr/>
        </p:nvGrpSpPr>
        <p:grpSpPr>
          <a:xfrm>
            <a:off x="-24666" y="3818694"/>
            <a:ext cx="1827616" cy="1852776"/>
            <a:chOff x="2292350" y="1642284"/>
            <a:chExt cx="1827616" cy="1852776"/>
          </a:xfrm>
        </p:grpSpPr>
        <p:grpSp>
          <p:nvGrpSpPr>
            <p:cNvPr id="201" name="Group 200">
              <a:extLst>
                <a:ext uri="{FF2B5EF4-FFF2-40B4-BE49-F238E27FC236}">
                  <a16:creationId xmlns:a16="http://schemas.microsoft.com/office/drawing/2014/main" id="{93BE09F6-67BC-4DA4-962E-E6A383A1B19B}"/>
                </a:ext>
              </a:extLst>
            </p:cNvPr>
            <p:cNvGrpSpPr/>
            <p:nvPr/>
          </p:nvGrpSpPr>
          <p:grpSpPr>
            <a:xfrm>
              <a:off x="2292350" y="2317750"/>
              <a:ext cx="1827616" cy="1177310"/>
              <a:chOff x="0" y="2317750"/>
              <a:chExt cx="1827616" cy="1177310"/>
            </a:xfrm>
          </p:grpSpPr>
          <p:cxnSp>
            <p:nvCxnSpPr>
              <p:cNvPr id="204" name="Straight Connector 203">
                <a:extLst>
                  <a:ext uri="{FF2B5EF4-FFF2-40B4-BE49-F238E27FC236}">
                    <a16:creationId xmlns:a16="http://schemas.microsoft.com/office/drawing/2014/main" id="{E270C316-EDA2-4F47-8137-0D8D01D9AA7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A2E83A9E-A48A-427D-9B4E-E9AF0145ADE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extBox 205">
                <a:extLst>
                  <a:ext uri="{FF2B5EF4-FFF2-40B4-BE49-F238E27FC236}">
                    <a16:creationId xmlns:a16="http://schemas.microsoft.com/office/drawing/2014/main" id="{2E31BDB6-C295-43A9-B678-715AB1033471}"/>
                  </a:ext>
                </a:extLst>
              </p:cNvPr>
              <p:cNvSpPr txBox="1"/>
              <p:nvPr/>
            </p:nvSpPr>
            <p:spPr>
              <a:xfrm>
                <a:off x="507889" y="2518310"/>
                <a:ext cx="1199687"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2002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Roomba</a:t>
                </a:r>
              </a:p>
            </p:txBody>
          </p:sp>
          <p:sp>
            <p:nvSpPr>
              <p:cNvPr id="207" name="TextBox 206">
                <a:extLst>
                  <a:ext uri="{FF2B5EF4-FFF2-40B4-BE49-F238E27FC236}">
                    <a16:creationId xmlns:a16="http://schemas.microsoft.com/office/drawing/2014/main" id="{0F2D85C7-0861-42FD-9EFF-0D43C29414D4}"/>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First mass produced autonomous robotic vacuum cleaner from iRobot learns to navigate and clean homes</a:t>
                </a:r>
              </a:p>
            </p:txBody>
          </p:sp>
        </p:grpSp>
        <p:cxnSp>
          <p:nvCxnSpPr>
            <p:cNvPr id="202" name="Straight Connector 201">
              <a:extLst>
                <a:ext uri="{FF2B5EF4-FFF2-40B4-BE49-F238E27FC236}">
                  <a16:creationId xmlns:a16="http://schemas.microsoft.com/office/drawing/2014/main" id="{0449F88B-12A8-4BE9-AF51-DB4AF72968B1}"/>
                </a:ext>
              </a:extLst>
            </p:cNvPr>
            <p:cNvCxnSpPr>
              <a:cxnSpLocks/>
              <a:stCxn id="203" idx="4"/>
              <a:endCxn id="205" idx="0"/>
            </p:cNvCxnSpPr>
            <p:nvPr/>
          </p:nvCxnSpPr>
          <p:spPr>
            <a:xfrm flipH="1">
              <a:off x="3346450" y="2090099"/>
              <a:ext cx="240" cy="227651"/>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3" name="Picture 4">
              <a:extLst>
                <a:ext uri="{FF2B5EF4-FFF2-40B4-BE49-F238E27FC236}">
                  <a16:creationId xmlns:a16="http://schemas.microsoft.com/office/drawing/2014/main" id="{5DA22F7C-7263-4995-A591-E1CA245290C7}"/>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3122662" y="1642284"/>
              <a:ext cx="44805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11" name="Group 210">
            <a:extLst>
              <a:ext uri="{FF2B5EF4-FFF2-40B4-BE49-F238E27FC236}">
                <a16:creationId xmlns:a16="http://schemas.microsoft.com/office/drawing/2014/main" id="{207DDAD3-145D-4298-A3D0-2BB17ADD3424}"/>
              </a:ext>
            </a:extLst>
          </p:cNvPr>
          <p:cNvGrpSpPr/>
          <p:nvPr/>
        </p:nvGrpSpPr>
        <p:grpSpPr>
          <a:xfrm>
            <a:off x="1121509" y="3818693"/>
            <a:ext cx="1827616" cy="1755827"/>
            <a:chOff x="2292350" y="1642283"/>
            <a:chExt cx="1827616" cy="1755827"/>
          </a:xfrm>
        </p:grpSpPr>
        <p:grpSp>
          <p:nvGrpSpPr>
            <p:cNvPr id="212" name="Group 211">
              <a:extLst>
                <a:ext uri="{FF2B5EF4-FFF2-40B4-BE49-F238E27FC236}">
                  <a16:creationId xmlns:a16="http://schemas.microsoft.com/office/drawing/2014/main" id="{75E7369D-4695-4882-8083-66081FD193C4}"/>
                </a:ext>
              </a:extLst>
            </p:cNvPr>
            <p:cNvGrpSpPr/>
            <p:nvPr/>
          </p:nvGrpSpPr>
          <p:grpSpPr>
            <a:xfrm>
              <a:off x="2292350" y="2317750"/>
              <a:ext cx="1827616" cy="1080360"/>
              <a:chOff x="0" y="2317750"/>
              <a:chExt cx="1827616" cy="1080360"/>
            </a:xfrm>
          </p:grpSpPr>
          <p:cxnSp>
            <p:nvCxnSpPr>
              <p:cNvPr id="215" name="Straight Connector 214">
                <a:extLst>
                  <a:ext uri="{FF2B5EF4-FFF2-40B4-BE49-F238E27FC236}">
                    <a16:creationId xmlns:a16="http://schemas.microsoft.com/office/drawing/2014/main" id="{25E4B0EB-C8EB-480A-9DC6-547DA112DAB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CD35D54A-CC38-499E-ABE7-4DEC0868C1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TextBox 216">
                <a:extLst>
                  <a:ext uri="{FF2B5EF4-FFF2-40B4-BE49-F238E27FC236}">
                    <a16:creationId xmlns:a16="http://schemas.microsoft.com/office/drawing/2014/main" id="{8730551B-28DA-45E9-8E8F-A774448C1EA1}"/>
                  </a:ext>
                </a:extLst>
              </p:cNvPr>
              <p:cNvSpPr txBox="1"/>
              <p:nvPr/>
            </p:nvSpPr>
            <p:spPr>
              <a:xfrm>
                <a:off x="685823" y="2518310"/>
                <a:ext cx="843821"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2011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Siri</a:t>
                </a:r>
              </a:p>
            </p:txBody>
          </p:sp>
          <p:sp>
            <p:nvSpPr>
              <p:cNvPr id="218" name="TextBox 217">
                <a:extLst>
                  <a:ext uri="{FF2B5EF4-FFF2-40B4-BE49-F238E27FC236}">
                    <a16:creationId xmlns:a16="http://schemas.microsoft.com/office/drawing/2014/main" id="{2AC8A1AA-0BEF-4B5F-B7F7-F613BDED04B4}"/>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Apple integrates Siri, an intelligent virtual assistant with a voice interface, into the iPhone 4S</a:t>
                </a:r>
              </a:p>
            </p:txBody>
          </p:sp>
        </p:grpSp>
        <p:cxnSp>
          <p:nvCxnSpPr>
            <p:cNvPr id="213" name="Straight Connector 212">
              <a:extLst>
                <a:ext uri="{FF2B5EF4-FFF2-40B4-BE49-F238E27FC236}">
                  <a16:creationId xmlns:a16="http://schemas.microsoft.com/office/drawing/2014/main" id="{0E717070-EF2C-49EB-A392-F8FFEF1920AB}"/>
                </a:ext>
              </a:extLst>
            </p:cNvPr>
            <p:cNvCxnSpPr>
              <a:cxnSpLocks/>
              <a:stCxn id="214" idx="4"/>
              <a:endCxn id="21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4" name="Picture 4">
              <a:extLst>
                <a:ext uri="{FF2B5EF4-FFF2-40B4-BE49-F238E27FC236}">
                  <a16:creationId xmlns:a16="http://schemas.microsoft.com/office/drawing/2014/main" id="{C54CBAE9-6415-4D2F-B99C-49C12B23DB19}"/>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3122662" y="1642283"/>
              <a:ext cx="448056"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1" name="Group 220">
            <a:extLst>
              <a:ext uri="{FF2B5EF4-FFF2-40B4-BE49-F238E27FC236}">
                <a16:creationId xmlns:a16="http://schemas.microsoft.com/office/drawing/2014/main" id="{3A6F2F80-FB01-4312-B437-80D3492D5B53}"/>
              </a:ext>
            </a:extLst>
          </p:cNvPr>
          <p:cNvGrpSpPr/>
          <p:nvPr/>
        </p:nvGrpSpPr>
        <p:grpSpPr>
          <a:xfrm>
            <a:off x="2254396" y="3810896"/>
            <a:ext cx="1827616" cy="1755827"/>
            <a:chOff x="2292350" y="1642283"/>
            <a:chExt cx="1827616" cy="1755827"/>
          </a:xfrm>
        </p:grpSpPr>
        <p:grpSp>
          <p:nvGrpSpPr>
            <p:cNvPr id="222" name="Group 221">
              <a:extLst>
                <a:ext uri="{FF2B5EF4-FFF2-40B4-BE49-F238E27FC236}">
                  <a16:creationId xmlns:a16="http://schemas.microsoft.com/office/drawing/2014/main" id="{10910A50-75C4-4762-97B3-283AC91C4924}"/>
                </a:ext>
              </a:extLst>
            </p:cNvPr>
            <p:cNvGrpSpPr/>
            <p:nvPr/>
          </p:nvGrpSpPr>
          <p:grpSpPr>
            <a:xfrm>
              <a:off x="2292350" y="2317750"/>
              <a:ext cx="1827616" cy="1080360"/>
              <a:chOff x="0" y="2317750"/>
              <a:chExt cx="1827616" cy="1080360"/>
            </a:xfrm>
          </p:grpSpPr>
          <p:cxnSp>
            <p:nvCxnSpPr>
              <p:cNvPr id="225" name="Straight Connector 224">
                <a:extLst>
                  <a:ext uri="{FF2B5EF4-FFF2-40B4-BE49-F238E27FC236}">
                    <a16:creationId xmlns:a16="http://schemas.microsoft.com/office/drawing/2014/main" id="{2680D0EC-6495-4B77-B509-7D2143510F8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6B81576C-D256-4405-B672-01DF50CEF1EA}"/>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E6D9F4FE-33A5-49CB-8C7F-DB920AAB98F5}"/>
                  </a:ext>
                </a:extLst>
              </p:cNvPr>
              <p:cNvSpPr txBox="1"/>
              <p:nvPr/>
            </p:nvSpPr>
            <p:spPr>
              <a:xfrm>
                <a:off x="551972" y="2518310"/>
                <a:ext cx="1111523"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2011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Watson</a:t>
                </a:r>
              </a:p>
            </p:txBody>
          </p:sp>
          <p:sp>
            <p:nvSpPr>
              <p:cNvPr id="228" name="TextBox 227">
                <a:extLst>
                  <a:ext uri="{FF2B5EF4-FFF2-40B4-BE49-F238E27FC236}">
                    <a16:creationId xmlns:a16="http://schemas.microsoft.com/office/drawing/2014/main" id="{C75509C5-35C5-42E2-BCCC-99EC036521B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IBM’s question answering computer Watson wins first place on popular television quiz show Jeopardy</a:t>
                </a:r>
              </a:p>
            </p:txBody>
          </p:sp>
        </p:grpSp>
        <p:cxnSp>
          <p:nvCxnSpPr>
            <p:cNvPr id="223" name="Straight Connector 222">
              <a:extLst>
                <a:ext uri="{FF2B5EF4-FFF2-40B4-BE49-F238E27FC236}">
                  <a16:creationId xmlns:a16="http://schemas.microsoft.com/office/drawing/2014/main" id="{26185F03-CA70-4028-95CA-3975734C56EA}"/>
                </a:ext>
              </a:extLst>
            </p:cNvPr>
            <p:cNvCxnSpPr>
              <a:cxnSpLocks/>
              <a:stCxn id="224" idx="4"/>
              <a:endCxn id="22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4" name="Picture 4">
              <a:extLst>
                <a:ext uri="{FF2B5EF4-FFF2-40B4-BE49-F238E27FC236}">
                  <a16:creationId xmlns:a16="http://schemas.microsoft.com/office/drawing/2014/main" id="{1295D0FD-58C3-44EB-AF5D-6B2F948EAA1C}"/>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3124670" y="1642283"/>
              <a:ext cx="444039"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9" name="Group 228">
            <a:extLst>
              <a:ext uri="{FF2B5EF4-FFF2-40B4-BE49-F238E27FC236}">
                <a16:creationId xmlns:a16="http://schemas.microsoft.com/office/drawing/2014/main" id="{A47E2D54-E0A1-4575-9166-51526785158D}"/>
              </a:ext>
            </a:extLst>
          </p:cNvPr>
          <p:cNvGrpSpPr/>
          <p:nvPr/>
        </p:nvGrpSpPr>
        <p:grpSpPr>
          <a:xfrm>
            <a:off x="5671463" y="3800015"/>
            <a:ext cx="1879903" cy="1844980"/>
            <a:chOff x="2292350" y="1650080"/>
            <a:chExt cx="1879903" cy="1844980"/>
          </a:xfrm>
        </p:grpSpPr>
        <p:grpSp>
          <p:nvGrpSpPr>
            <p:cNvPr id="230" name="Group 229">
              <a:extLst>
                <a:ext uri="{FF2B5EF4-FFF2-40B4-BE49-F238E27FC236}">
                  <a16:creationId xmlns:a16="http://schemas.microsoft.com/office/drawing/2014/main" id="{326603E8-B677-4E6A-9B7B-8BACD4C9BA4F}"/>
                </a:ext>
              </a:extLst>
            </p:cNvPr>
            <p:cNvGrpSpPr/>
            <p:nvPr/>
          </p:nvGrpSpPr>
          <p:grpSpPr>
            <a:xfrm>
              <a:off x="2292350" y="2317750"/>
              <a:ext cx="1879903" cy="1177310"/>
              <a:chOff x="0" y="2317750"/>
              <a:chExt cx="1879903" cy="1177310"/>
            </a:xfrm>
          </p:grpSpPr>
          <p:cxnSp>
            <p:nvCxnSpPr>
              <p:cNvPr id="237" name="Straight Connector 236">
                <a:extLst>
                  <a:ext uri="{FF2B5EF4-FFF2-40B4-BE49-F238E27FC236}">
                    <a16:creationId xmlns:a16="http://schemas.microsoft.com/office/drawing/2014/main" id="{05FCD0CD-6754-4DEC-84CD-FDA076A626F4}"/>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D3A04ACA-1668-42A9-AE77-9F95DA4F0E9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TextBox 238">
                <a:extLst>
                  <a:ext uri="{FF2B5EF4-FFF2-40B4-BE49-F238E27FC236}">
                    <a16:creationId xmlns:a16="http://schemas.microsoft.com/office/drawing/2014/main" id="{E99948DE-8B17-41A4-95C0-8DF4D6FFF344}"/>
                  </a:ext>
                </a:extLst>
              </p:cNvPr>
              <p:cNvSpPr txBox="1"/>
              <p:nvPr/>
            </p:nvSpPr>
            <p:spPr>
              <a:xfrm>
                <a:off x="335569" y="2518310"/>
                <a:ext cx="1544334"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2015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Project Oxford</a:t>
                </a:r>
              </a:p>
            </p:txBody>
          </p:sp>
          <p:sp>
            <p:nvSpPr>
              <p:cNvPr id="240" name="TextBox 239">
                <a:extLst>
                  <a:ext uri="{FF2B5EF4-FFF2-40B4-BE49-F238E27FC236}">
                    <a16:creationId xmlns:a16="http://schemas.microsoft.com/office/drawing/2014/main" id="{73EA6EE0-704A-480C-A16E-EC01E0D5473B}"/>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Microsoft releases Project Oxford, a collection of tools that allow developers to integrate AI capabilities into their apps.</a:t>
                </a:r>
              </a:p>
            </p:txBody>
          </p:sp>
        </p:grpSp>
        <p:cxnSp>
          <p:nvCxnSpPr>
            <p:cNvPr id="231" name="Straight Connector 230">
              <a:extLst>
                <a:ext uri="{FF2B5EF4-FFF2-40B4-BE49-F238E27FC236}">
                  <a16:creationId xmlns:a16="http://schemas.microsoft.com/office/drawing/2014/main" id="{958102B2-8DDC-48B6-B0FD-8E1B8377C0AE}"/>
                </a:ext>
              </a:extLst>
            </p:cNvPr>
            <p:cNvCxnSpPr>
              <a:cxnSpLocks/>
              <a:stCxn id="232" idx="4"/>
              <a:endCxn id="238"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2" name="Picture 4">
              <a:extLst>
                <a:ext uri="{FF2B5EF4-FFF2-40B4-BE49-F238E27FC236}">
                  <a16:creationId xmlns:a16="http://schemas.microsoft.com/office/drawing/2014/main" id="{5A12EBD3-C8D5-408D-954C-630DD66D6709}"/>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124670" y="1650080"/>
              <a:ext cx="444039"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1" name="Group 240">
            <a:extLst>
              <a:ext uri="{FF2B5EF4-FFF2-40B4-BE49-F238E27FC236}">
                <a16:creationId xmlns:a16="http://schemas.microsoft.com/office/drawing/2014/main" id="{CFD054D7-8BE0-4C09-B561-D5988ABD4129}"/>
              </a:ext>
            </a:extLst>
          </p:cNvPr>
          <p:cNvGrpSpPr/>
          <p:nvPr/>
        </p:nvGrpSpPr>
        <p:grpSpPr>
          <a:xfrm>
            <a:off x="6820387" y="3800015"/>
            <a:ext cx="1827616" cy="1748030"/>
            <a:chOff x="2292350" y="1650080"/>
            <a:chExt cx="1827616" cy="1748030"/>
          </a:xfrm>
        </p:grpSpPr>
        <p:grpSp>
          <p:nvGrpSpPr>
            <p:cNvPr id="242" name="Group 241">
              <a:extLst>
                <a:ext uri="{FF2B5EF4-FFF2-40B4-BE49-F238E27FC236}">
                  <a16:creationId xmlns:a16="http://schemas.microsoft.com/office/drawing/2014/main" id="{A8569F30-E77D-4351-B293-844F2333C294}"/>
                </a:ext>
              </a:extLst>
            </p:cNvPr>
            <p:cNvGrpSpPr/>
            <p:nvPr/>
          </p:nvGrpSpPr>
          <p:grpSpPr>
            <a:xfrm>
              <a:off x="2292350" y="2317750"/>
              <a:ext cx="1827616" cy="1080360"/>
              <a:chOff x="0" y="2317750"/>
              <a:chExt cx="1827616" cy="1080360"/>
            </a:xfrm>
          </p:grpSpPr>
          <p:cxnSp>
            <p:nvCxnSpPr>
              <p:cNvPr id="245" name="Straight Connector 244">
                <a:extLst>
                  <a:ext uri="{FF2B5EF4-FFF2-40B4-BE49-F238E27FC236}">
                    <a16:creationId xmlns:a16="http://schemas.microsoft.com/office/drawing/2014/main" id="{A07856A2-42A3-4397-950F-597CA258A5E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25079E9E-C586-4E6F-99A7-1227726782DD}"/>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TextBox 246">
                <a:extLst>
                  <a:ext uri="{FF2B5EF4-FFF2-40B4-BE49-F238E27FC236}">
                    <a16:creationId xmlns:a16="http://schemas.microsoft.com/office/drawing/2014/main" id="{6FCBA5E8-F89B-4A5A-8A9A-004308072291}"/>
                  </a:ext>
                </a:extLst>
              </p:cNvPr>
              <p:cNvSpPr txBox="1"/>
              <p:nvPr/>
            </p:nvSpPr>
            <p:spPr>
              <a:xfrm>
                <a:off x="660979" y="2518310"/>
                <a:ext cx="893514"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2016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Tay</a:t>
                </a:r>
              </a:p>
            </p:txBody>
          </p:sp>
          <p:sp>
            <p:nvSpPr>
              <p:cNvPr id="248" name="TextBox 247">
                <a:extLst>
                  <a:ext uri="{FF2B5EF4-FFF2-40B4-BE49-F238E27FC236}">
                    <a16:creationId xmlns:a16="http://schemas.microsoft.com/office/drawing/2014/main" id="{E807558E-674A-4ED7-BA2E-0134564AE36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Microsoft’s chatbot Tay goes rogue on social media making inflammatory and offensive racist comments</a:t>
                </a:r>
              </a:p>
            </p:txBody>
          </p:sp>
        </p:grpSp>
        <p:cxnSp>
          <p:nvCxnSpPr>
            <p:cNvPr id="243" name="Straight Connector 242">
              <a:extLst>
                <a:ext uri="{FF2B5EF4-FFF2-40B4-BE49-F238E27FC236}">
                  <a16:creationId xmlns:a16="http://schemas.microsoft.com/office/drawing/2014/main" id="{45265539-2CB6-4954-A2F0-180CFE3785D8}"/>
                </a:ext>
              </a:extLst>
            </p:cNvPr>
            <p:cNvCxnSpPr>
              <a:cxnSpLocks/>
              <a:stCxn id="244" idx="4"/>
              <a:endCxn id="246"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4" name="Picture 4">
              <a:extLst>
                <a:ext uri="{FF2B5EF4-FFF2-40B4-BE49-F238E27FC236}">
                  <a16:creationId xmlns:a16="http://schemas.microsoft.com/office/drawing/2014/main" id="{A3316E76-0066-46B7-87B9-B5898924F322}"/>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9" name="Group 248">
            <a:extLst>
              <a:ext uri="{FF2B5EF4-FFF2-40B4-BE49-F238E27FC236}">
                <a16:creationId xmlns:a16="http://schemas.microsoft.com/office/drawing/2014/main" id="{47394299-ABDE-4AB6-8358-D7D0A6B77452}"/>
              </a:ext>
            </a:extLst>
          </p:cNvPr>
          <p:cNvGrpSpPr/>
          <p:nvPr/>
        </p:nvGrpSpPr>
        <p:grpSpPr>
          <a:xfrm>
            <a:off x="3401154" y="3810896"/>
            <a:ext cx="1827616" cy="1748030"/>
            <a:chOff x="2292350" y="1650080"/>
            <a:chExt cx="1827616" cy="1748030"/>
          </a:xfrm>
        </p:grpSpPr>
        <p:grpSp>
          <p:nvGrpSpPr>
            <p:cNvPr id="250" name="Group 249">
              <a:extLst>
                <a:ext uri="{FF2B5EF4-FFF2-40B4-BE49-F238E27FC236}">
                  <a16:creationId xmlns:a16="http://schemas.microsoft.com/office/drawing/2014/main" id="{CE60D10C-F90B-44C7-8157-9EFF4FA2474A}"/>
                </a:ext>
              </a:extLst>
            </p:cNvPr>
            <p:cNvGrpSpPr/>
            <p:nvPr/>
          </p:nvGrpSpPr>
          <p:grpSpPr>
            <a:xfrm>
              <a:off x="2292350" y="2317750"/>
              <a:ext cx="1827616" cy="1080360"/>
              <a:chOff x="0" y="2317750"/>
              <a:chExt cx="1827616" cy="1080360"/>
            </a:xfrm>
          </p:grpSpPr>
          <p:cxnSp>
            <p:nvCxnSpPr>
              <p:cNvPr id="253" name="Straight Connector 252">
                <a:extLst>
                  <a:ext uri="{FF2B5EF4-FFF2-40B4-BE49-F238E27FC236}">
                    <a16:creationId xmlns:a16="http://schemas.microsoft.com/office/drawing/2014/main" id="{89F4B004-1D60-4E35-B8DE-A956466A07F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376C8F60-2911-408E-92DA-C7EFED04939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TextBox 254">
                <a:extLst>
                  <a:ext uri="{FF2B5EF4-FFF2-40B4-BE49-F238E27FC236}">
                    <a16:creationId xmlns:a16="http://schemas.microsoft.com/office/drawing/2014/main" id="{05F29E8E-2709-42D2-91C2-31D8BADE7458}"/>
                  </a:ext>
                </a:extLst>
              </p:cNvPr>
              <p:cNvSpPr txBox="1"/>
              <p:nvPr/>
            </p:nvSpPr>
            <p:spPr>
              <a:xfrm>
                <a:off x="548769" y="2518310"/>
                <a:ext cx="1117935"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2014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Eugene</a:t>
                </a:r>
              </a:p>
            </p:txBody>
          </p:sp>
          <p:sp>
            <p:nvSpPr>
              <p:cNvPr id="256" name="TextBox 255">
                <a:extLst>
                  <a:ext uri="{FF2B5EF4-FFF2-40B4-BE49-F238E27FC236}">
                    <a16:creationId xmlns:a16="http://schemas.microsoft.com/office/drawing/2014/main" id="{A3DD33F1-E6EB-41F7-B607-C389616DCD18}"/>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Eugene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Goostman</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 chatbot passes the Turing Test with a third of judges believing Eugene is human</a:t>
                </a:r>
              </a:p>
            </p:txBody>
          </p:sp>
        </p:grpSp>
        <p:cxnSp>
          <p:nvCxnSpPr>
            <p:cNvPr id="251" name="Straight Connector 250">
              <a:extLst>
                <a:ext uri="{FF2B5EF4-FFF2-40B4-BE49-F238E27FC236}">
                  <a16:creationId xmlns:a16="http://schemas.microsoft.com/office/drawing/2014/main" id="{88AD53CC-D6B4-4951-9742-4C204A5D7C7E}"/>
                </a:ext>
              </a:extLst>
            </p:cNvPr>
            <p:cNvCxnSpPr>
              <a:cxnSpLocks/>
              <a:stCxn id="252" idx="4"/>
              <a:endCxn id="254"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2" name="Picture 4">
              <a:extLst>
                <a:ext uri="{FF2B5EF4-FFF2-40B4-BE49-F238E27FC236}">
                  <a16:creationId xmlns:a16="http://schemas.microsoft.com/office/drawing/2014/main" id="{10E26894-7A18-4ADF-A335-982D2F05682A}"/>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57" name="Group 256">
            <a:extLst>
              <a:ext uri="{FF2B5EF4-FFF2-40B4-BE49-F238E27FC236}">
                <a16:creationId xmlns:a16="http://schemas.microsoft.com/office/drawing/2014/main" id="{B8F699AE-E18A-49D4-914A-538BB208CD6B}"/>
              </a:ext>
            </a:extLst>
          </p:cNvPr>
          <p:cNvGrpSpPr/>
          <p:nvPr/>
        </p:nvGrpSpPr>
        <p:grpSpPr>
          <a:xfrm>
            <a:off x="4543530" y="3818695"/>
            <a:ext cx="1827616" cy="1733630"/>
            <a:chOff x="2292350" y="1664480"/>
            <a:chExt cx="1827616" cy="1733630"/>
          </a:xfrm>
        </p:grpSpPr>
        <p:grpSp>
          <p:nvGrpSpPr>
            <p:cNvPr id="258" name="Group 257">
              <a:extLst>
                <a:ext uri="{FF2B5EF4-FFF2-40B4-BE49-F238E27FC236}">
                  <a16:creationId xmlns:a16="http://schemas.microsoft.com/office/drawing/2014/main" id="{893D5C3A-DAAD-4ECD-8AE9-BA1804AF8790}"/>
                </a:ext>
              </a:extLst>
            </p:cNvPr>
            <p:cNvGrpSpPr/>
            <p:nvPr/>
          </p:nvGrpSpPr>
          <p:grpSpPr>
            <a:xfrm>
              <a:off x="2292350" y="2317750"/>
              <a:ext cx="1827616" cy="1080360"/>
              <a:chOff x="0" y="2317750"/>
              <a:chExt cx="1827616" cy="1080360"/>
            </a:xfrm>
          </p:grpSpPr>
          <p:cxnSp>
            <p:nvCxnSpPr>
              <p:cNvPr id="261" name="Straight Connector 260">
                <a:extLst>
                  <a:ext uri="{FF2B5EF4-FFF2-40B4-BE49-F238E27FC236}">
                    <a16:creationId xmlns:a16="http://schemas.microsoft.com/office/drawing/2014/main" id="{DFF28E9D-5D58-48CB-A788-66BF6F00546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808C302C-2AFA-44F8-ACB5-024610169DF1}"/>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TextBox 262">
                <a:extLst>
                  <a:ext uri="{FF2B5EF4-FFF2-40B4-BE49-F238E27FC236}">
                    <a16:creationId xmlns:a16="http://schemas.microsoft.com/office/drawing/2014/main" id="{55BB32D3-E639-4D94-8B11-EC0BA84B8821}"/>
                  </a:ext>
                </a:extLst>
              </p:cNvPr>
              <p:cNvSpPr txBox="1"/>
              <p:nvPr/>
            </p:nvSpPr>
            <p:spPr>
              <a:xfrm>
                <a:off x="603272" y="2518310"/>
                <a:ext cx="1008931"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2014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Alexa</a:t>
                </a:r>
              </a:p>
            </p:txBody>
          </p:sp>
          <p:sp>
            <p:nvSpPr>
              <p:cNvPr id="264" name="TextBox 263">
                <a:extLst>
                  <a:ext uri="{FF2B5EF4-FFF2-40B4-BE49-F238E27FC236}">
                    <a16:creationId xmlns:a16="http://schemas.microsoft.com/office/drawing/2014/main" id="{8711F944-F37B-45CC-8F68-992CA7640A6F}"/>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Eugene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Goostman</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 chatbot passes the Turing Test with a third of judges believing Eugene is human</a:t>
                </a:r>
              </a:p>
            </p:txBody>
          </p:sp>
        </p:grpSp>
        <p:cxnSp>
          <p:nvCxnSpPr>
            <p:cNvPr id="259" name="Straight Connector 258">
              <a:extLst>
                <a:ext uri="{FF2B5EF4-FFF2-40B4-BE49-F238E27FC236}">
                  <a16:creationId xmlns:a16="http://schemas.microsoft.com/office/drawing/2014/main" id="{220F2953-2271-4861-9C96-D36B57D5210D}"/>
                </a:ext>
              </a:extLst>
            </p:cNvPr>
            <p:cNvCxnSpPr>
              <a:cxnSpLocks/>
              <a:stCxn id="260" idx="4"/>
              <a:endCxn id="262" idx="0"/>
            </p:cNvCxnSpPr>
            <p:nvPr/>
          </p:nvCxnSpPr>
          <p:spPr>
            <a:xfrm flipH="1">
              <a:off x="3346450" y="2108516"/>
              <a:ext cx="240" cy="20923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0" name="Picture 4">
              <a:extLst>
                <a:ext uri="{FF2B5EF4-FFF2-40B4-BE49-F238E27FC236}">
                  <a16:creationId xmlns:a16="http://schemas.microsoft.com/office/drawing/2014/main" id="{17FA6BAD-755F-407B-BB04-A32CC1898F9E}"/>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3128571" y="16644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67" name="Group 266">
            <a:extLst>
              <a:ext uri="{FF2B5EF4-FFF2-40B4-BE49-F238E27FC236}">
                <a16:creationId xmlns:a16="http://schemas.microsoft.com/office/drawing/2014/main" id="{A0BD9868-21BA-4A53-9637-F33687BE1A44}"/>
              </a:ext>
            </a:extLst>
          </p:cNvPr>
          <p:cNvGrpSpPr/>
          <p:nvPr/>
        </p:nvGrpSpPr>
        <p:grpSpPr>
          <a:xfrm>
            <a:off x="7959121" y="3800014"/>
            <a:ext cx="1827616" cy="1840329"/>
            <a:chOff x="2292350" y="1654731"/>
            <a:chExt cx="1827616" cy="1840329"/>
          </a:xfrm>
        </p:grpSpPr>
        <p:grpSp>
          <p:nvGrpSpPr>
            <p:cNvPr id="274" name="Group 273">
              <a:extLst>
                <a:ext uri="{FF2B5EF4-FFF2-40B4-BE49-F238E27FC236}">
                  <a16:creationId xmlns:a16="http://schemas.microsoft.com/office/drawing/2014/main" id="{5A427A7A-CD42-4B21-B772-35A00DD40F1B}"/>
                </a:ext>
              </a:extLst>
            </p:cNvPr>
            <p:cNvGrpSpPr/>
            <p:nvPr/>
          </p:nvGrpSpPr>
          <p:grpSpPr>
            <a:xfrm>
              <a:off x="2292350" y="2317750"/>
              <a:ext cx="1827616" cy="1177310"/>
              <a:chOff x="0" y="2317750"/>
              <a:chExt cx="1827616" cy="1177310"/>
            </a:xfrm>
          </p:grpSpPr>
          <p:cxnSp>
            <p:nvCxnSpPr>
              <p:cNvPr id="283" name="Straight Connector 282">
                <a:extLst>
                  <a:ext uri="{FF2B5EF4-FFF2-40B4-BE49-F238E27FC236}">
                    <a16:creationId xmlns:a16="http://schemas.microsoft.com/office/drawing/2014/main" id="{87B23057-A8E9-4114-BB1F-7EFC2D6A5FD8}"/>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4DD8DA83-907B-4CC7-B785-06A62D2CDC7F}"/>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extBox 284">
                <a:extLst>
                  <a:ext uri="{FF2B5EF4-FFF2-40B4-BE49-F238E27FC236}">
                    <a16:creationId xmlns:a16="http://schemas.microsoft.com/office/drawing/2014/main" id="{0CD5FF45-3E0D-4296-A05B-64A671A4D3FC}"/>
                  </a:ext>
                </a:extLst>
              </p:cNvPr>
              <p:cNvSpPr txBox="1"/>
              <p:nvPr/>
            </p:nvSpPr>
            <p:spPr>
              <a:xfrm>
                <a:off x="509496" y="2518310"/>
                <a:ext cx="1196481" cy="4478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2017 </a:t>
                </a:r>
                <a:r>
                  <a:rPr kumimoji="0" lang="en-US" sz="1100" b="1" i="1"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AlphaGo</a:t>
                </a:r>
              </a:p>
            </p:txBody>
          </p:sp>
          <p:sp>
            <p:nvSpPr>
              <p:cNvPr id="286" name="TextBox 285">
                <a:extLst>
                  <a:ext uri="{FF2B5EF4-FFF2-40B4-BE49-F238E27FC236}">
                    <a16:creationId xmlns:a16="http://schemas.microsoft.com/office/drawing/2014/main" id="{E284BBD4-331E-4EB1-9430-629201CD8659}"/>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Google’s AlphaGo beats world champion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Ke</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a:t>
                </a:r>
                <a:r>
                  <a:rPr kumimoji="0" lang="en-US" sz="700" b="0" i="0" u="none" strike="noStrike" kern="1200" cap="none" spc="0" normalizeH="0" baseline="0" noProof="0" dirty="0" err="1">
                    <a:ln>
                      <a:noFill/>
                    </a:ln>
                    <a:gradFill>
                      <a:gsLst>
                        <a:gs pos="2917">
                          <a:srgbClr val="3F3F3F"/>
                        </a:gs>
                        <a:gs pos="30000">
                          <a:srgbClr val="3F3F3F"/>
                        </a:gs>
                      </a:gsLst>
                      <a:lin ang="5400000" scaled="0"/>
                    </a:gradFill>
                    <a:effectLst/>
                    <a:uLnTx/>
                    <a:uFillTx/>
                    <a:latin typeface="Segoe UI"/>
                    <a:ea typeface="+mn-ea"/>
                    <a:cs typeface="+mn-cs"/>
                  </a:rPr>
                  <a:t>Jie</a:t>
                </a:r>
                <a:r>
                  <a:rPr kumimoji="0" lang="en-US" sz="7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 in the complex game of Go, notable for its vast number (2*170) of possible positions</a:t>
                </a:r>
              </a:p>
            </p:txBody>
          </p:sp>
        </p:grpSp>
        <p:cxnSp>
          <p:nvCxnSpPr>
            <p:cNvPr id="275" name="Straight Connector 274">
              <a:extLst>
                <a:ext uri="{FF2B5EF4-FFF2-40B4-BE49-F238E27FC236}">
                  <a16:creationId xmlns:a16="http://schemas.microsoft.com/office/drawing/2014/main" id="{75C4C62B-E51D-42C0-8577-9E95C5BECB34}"/>
                </a:ext>
              </a:extLst>
            </p:cNvPr>
            <p:cNvCxnSpPr>
              <a:cxnSpLocks/>
              <a:stCxn id="282" idx="4"/>
              <a:endCxn id="284" idx="0"/>
            </p:cNvCxnSpPr>
            <p:nvPr/>
          </p:nvCxnSpPr>
          <p:spPr>
            <a:xfrm flipH="1">
              <a:off x="3346450" y="2101848"/>
              <a:ext cx="240" cy="21590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2" name="Picture 4">
              <a:extLst>
                <a:ext uri="{FF2B5EF4-FFF2-40B4-BE49-F238E27FC236}">
                  <a16:creationId xmlns:a16="http://schemas.microsoft.com/office/drawing/2014/main" id="{A44DA122-333A-4EF5-BA35-3D1DBC056136}"/>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3128571" y="1654731"/>
              <a:ext cx="436237" cy="44711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86" name="TextBox 85">
            <a:extLst>
              <a:ext uri="{FF2B5EF4-FFF2-40B4-BE49-F238E27FC236}">
                <a16:creationId xmlns:a16="http://schemas.microsoft.com/office/drawing/2014/main" id="{3A89A7C0-FAAC-48C3-B4C7-B6C58476EE31}"/>
              </a:ext>
            </a:extLst>
          </p:cNvPr>
          <p:cNvSpPr txBox="1"/>
          <p:nvPr/>
        </p:nvSpPr>
        <p:spPr>
          <a:xfrm>
            <a:off x="0" y="5855717"/>
            <a:ext cx="2706510"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lumMod val="75000"/>
                  </a:prstClr>
                </a:solidFill>
                <a:effectLst/>
                <a:uLnTx/>
                <a:uFillTx/>
                <a:latin typeface="Segoe UI"/>
                <a:ea typeface="+mn-ea"/>
                <a:cs typeface="+mn-cs"/>
              </a:rPr>
              <a:t>source:</a:t>
            </a:r>
            <a:r>
              <a:rPr kumimoji="0" lang="en-US" sz="1000" b="0" i="0" u="none" strike="noStrike" kern="1200" cap="none" spc="0" normalizeH="0" baseline="0" noProof="0" dirty="0">
                <a:ln>
                  <a:noFill/>
                </a:ln>
                <a:solidFill>
                  <a:prstClr val="white">
                    <a:lumMod val="75000"/>
                  </a:prstClr>
                </a:solidFill>
                <a:effectLst/>
                <a:uLnTx/>
                <a:uFillTx/>
                <a:latin typeface="Segoe UI"/>
                <a:ea typeface="+mn-ea"/>
                <a:cs typeface="+mn-cs"/>
              </a:rPr>
              <a:t> </a:t>
            </a:r>
            <a:r>
              <a:rPr kumimoji="0" lang="en-US" sz="1000" b="0" i="1" u="none" strike="noStrike" kern="1200" cap="none" spc="0" normalizeH="0" baseline="0" noProof="0" dirty="0">
                <a:ln>
                  <a:noFill/>
                </a:ln>
                <a:solidFill>
                  <a:prstClr val="white">
                    <a:lumMod val="75000"/>
                  </a:prstClr>
                </a:solidFill>
                <a:effectLst/>
                <a:uLnTx/>
                <a:uFillTx/>
                <a:latin typeface="Segoe UI"/>
                <a:ea typeface="+mn-ea"/>
                <a:cs typeface="+mn-cs"/>
              </a:rPr>
              <a:t>https://digitalintelligencetoday.com</a:t>
            </a:r>
          </a:p>
        </p:txBody>
      </p:sp>
    </p:spTree>
    <p:extLst>
      <p:ext uri="{BB962C8B-B14F-4D97-AF65-F5344CB8AC3E}">
        <p14:creationId xmlns:p14="http://schemas.microsoft.com/office/powerpoint/2010/main" val="2113853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9"/>
                                        </p:tgtEl>
                                        <p:attrNameLst>
                                          <p:attrName>style.visibility</p:attrName>
                                        </p:attrNameLst>
                                      </p:cBhvr>
                                      <p:to>
                                        <p:strVal val="visible"/>
                                      </p:to>
                                    </p:set>
                                    <p:animEffect transition="in" filter="fade">
                                      <p:cBhvr>
                                        <p:cTn id="35" dur="500"/>
                                        <p:tgtEl>
                                          <p:spTgt spid="17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500"/>
                                        <p:tgtEl>
                                          <p:spTgt spid="20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fade">
                                      <p:cBhvr>
                                        <p:cTn id="51" dur="500"/>
                                        <p:tgtEl>
                                          <p:spTgt spid="221"/>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49"/>
                                        </p:tgtEl>
                                        <p:attrNameLst>
                                          <p:attrName>style.visibility</p:attrName>
                                        </p:attrNameLst>
                                      </p:cBhvr>
                                      <p:to>
                                        <p:strVal val="visible"/>
                                      </p:to>
                                    </p:set>
                                    <p:animEffect transition="in" filter="fade">
                                      <p:cBhvr>
                                        <p:cTn id="55" dur="500"/>
                                        <p:tgtEl>
                                          <p:spTgt spid="24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57"/>
                                        </p:tgtEl>
                                        <p:attrNameLst>
                                          <p:attrName>style.visibility</p:attrName>
                                        </p:attrNameLst>
                                      </p:cBhvr>
                                      <p:to>
                                        <p:strVal val="visible"/>
                                      </p:to>
                                    </p:set>
                                    <p:animEffect transition="in" filter="fade">
                                      <p:cBhvr>
                                        <p:cTn id="59" dur="500"/>
                                        <p:tgtEl>
                                          <p:spTgt spid="257"/>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29"/>
                                        </p:tgtEl>
                                        <p:attrNameLst>
                                          <p:attrName>style.visibility</p:attrName>
                                        </p:attrNameLst>
                                      </p:cBhvr>
                                      <p:to>
                                        <p:strVal val="visible"/>
                                      </p:to>
                                    </p:set>
                                    <p:animEffect transition="in" filter="fade">
                                      <p:cBhvr>
                                        <p:cTn id="63" dur="500"/>
                                        <p:tgtEl>
                                          <p:spTgt spid="229"/>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41"/>
                                        </p:tgtEl>
                                        <p:attrNameLst>
                                          <p:attrName>style.visibility</p:attrName>
                                        </p:attrNameLst>
                                      </p:cBhvr>
                                      <p:to>
                                        <p:strVal val="visible"/>
                                      </p:to>
                                    </p:set>
                                    <p:animEffect transition="in" filter="fade">
                                      <p:cBhvr>
                                        <p:cTn id="67" dur="500"/>
                                        <p:tgtEl>
                                          <p:spTgt spid="241"/>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67"/>
                                        </p:tgtEl>
                                        <p:attrNameLst>
                                          <p:attrName>style.visibility</p:attrName>
                                        </p:attrNameLst>
                                      </p:cBhvr>
                                      <p:to>
                                        <p:strVal val="visible"/>
                                      </p:to>
                                    </p:set>
                                    <p:animEffect transition="in" filter="fade">
                                      <p:cBhvr>
                                        <p:cTn id="71"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69303" y="1187963"/>
            <a:ext cx="11655078" cy="2468368"/>
          </a:xfrm>
        </p:spPr>
        <p:txBody>
          <a:bodyPr/>
          <a:lstStyle/>
          <a:p>
            <a:pPr fontAlgn="ctr"/>
            <a:r>
              <a:rPr lang="en-US" sz="2800" dirty="0"/>
              <a:t>Introduction</a:t>
            </a:r>
          </a:p>
          <a:p>
            <a:pPr fontAlgn="ctr"/>
            <a:r>
              <a:rPr lang="en-US" sz="2800" dirty="0"/>
              <a:t>Key scenarios for bots</a:t>
            </a:r>
          </a:p>
          <a:p>
            <a:pPr fontAlgn="ctr"/>
            <a:r>
              <a:rPr lang="en-US" sz="2800" dirty="0"/>
              <a:t>New Bot Framework SDK – 4.0</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356407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Key scenarios for bots</a:t>
            </a:r>
          </a:p>
        </p:txBody>
      </p:sp>
      <p:sp>
        <p:nvSpPr>
          <p:cNvPr id="6" name="Text Placeholder 5"/>
          <p:cNvSpPr>
            <a:spLocks noGrp="1"/>
          </p:cNvSpPr>
          <p:nvPr>
            <p:ph type="body" sz="quarter" idx="10"/>
          </p:nvPr>
        </p:nvSpPr>
        <p:spPr>
          <a:xfrm>
            <a:off x="269303" y="1187963"/>
            <a:ext cx="11655078" cy="3416320"/>
          </a:xfrm>
        </p:spPr>
        <p:txBody>
          <a:bodyPr/>
          <a:lstStyle/>
          <a:p>
            <a:pPr fontAlgn="ctr"/>
            <a:r>
              <a:rPr lang="en-US" sz="2800" dirty="0"/>
              <a:t>Cortana</a:t>
            </a:r>
          </a:p>
          <a:p>
            <a:pPr fontAlgn="ctr"/>
            <a:r>
              <a:rPr lang="en-US" sz="2800" dirty="0"/>
              <a:t>Enterprise Productivity</a:t>
            </a:r>
          </a:p>
          <a:p>
            <a:pPr fontAlgn="ctr"/>
            <a:r>
              <a:rPr lang="en-US" sz="2800" dirty="0"/>
              <a:t>Information</a:t>
            </a:r>
          </a:p>
          <a:p>
            <a:pPr fontAlgn="ctr"/>
            <a:r>
              <a:rPr lang="en-US" sz="2800" dirty="0"/>
              <a:t>Internet of Things (IoT)</a:t>
            </a:r>
          </a:p>
          <a:p>
            <a:pPr fontAlgn="ctr"/>
            <a:r>
              <a:rPr lang="en-US" sz="2800" dirty="0"/>
              <a:t>Commerce</a:t>
            </a:r>
          </a:p>
          <a:p>
            <a:pPr marL="0" indent="0" fontAlgn="ctr">
              <a:buNone/>
            </a:pPr>
            <a:endParaRPr lang="en-US" sz="2800" dirty="0"/>
          </a:p>
          <a:p>
            <a:pPr lvl="4"/>
            <a:endParaRPr lang="en-US" sz="2800" dirty="0"/>
          </a:p>
        </p:txBody>
      </p:sp>
    </p:spTree>
    <p:extLst>
      <p:ext uri="{BB962C8B-B14F-4D97-AF65-F5344CB8AC3E}">
        <p14:creationId xmlns:p14="http://schemas.microsoft.com/office/powerpoint/2010/main" val="5124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pic>
        <p:nvPicPr>
          <p:cNvPr id="2" name="Picture 1">
            <a:extLst>
              <a:ext uri="{FF2B5EF4-FFF2-40B4-BE49-F238E27FC236}">
                <a16:creationId xmlns:a16="http://schemas.microsoft.com/office/drawing/2014/main" id="{CB5D5CA1-F7B3-4142-833A-1BBBF870EAC6}"/>
              </a:ext>
            </a:extLst>
          </p:cNvPr>
          <p:cNvPicPr>
            <a:picLocks noChangeAspect="1"/>
          </p:cNvPicPr>
          <p:nvPr/>
        </p:nvPicPr>
        <p:blipFill rotWithShape="1">
          <a:blip r:embed="rId3"/>
          <a:srcRect t="22657" b="-15819"/>
          <a:stretch/>
        </p:blipFill>
        <p:spPr>
          <a:xfrm>
            <a:off x="2183247" y="1823906"/>
            <a:ext cx="7825505" cy="4330505"/>
          </a:xfrm>
          <a:prstGeom prst="rect">
            <a:avLst/>
          </a:prstGeom>
        </p:spPr>
      </p:pic>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8" name="Text Placeholder 5">
            <a:extLst>
              <a:ext uri="{FF2B5EF4-FFF2-40B4-BE49-F238E27FC236}">
                <a16:creationId xmlns:a16="http://schemas.microsoft.com/office/drawing/2014/main" id="{4121AA05-A2AD-4819-BC00-2B268801E030}"/>
              </a:ext>
            </a:extLst>
          </p:cNvPr>
          <p:cNvSpPr txBox="1">
            <a:spLocks/>
          </p:cNvSpPr>
          <p:nvPr/>
        </p:nvSpPr>
        <p:spPr>
          <a:xfrm>
            <a:off x="131841" y="2128644"/>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1. The user accesses Cortana from their PC or mobile device</a:t>
            </a:r>
          </a:p>
        </p:txBody>
      </p:sp>
      <p:sp>
        <p:nvSpPr>
          <p:cNvPr id="9" name="Text Placeholder 5">
            <a:extLst>
              <a:ext uri="{FF2B5EF4-FFF2-40B4-BE49-F238E27FC236}">
                <a16:creationId xmlns:a16="http://schemas.microsoft.com/office/drawing/2014/main" id="{E6D9685D-FFA1-4111-AC62-774F0DC63468}"/>
              </a:ext>
            </a:extLst>
          </p:cNvPr>
          <p:cNvSpPr txBox="1">
            <a:spLocks/>
          </p:cNvSpPr>
          <p:nvPr/>
        </p:nvSpPr>
        <p:spPr>
          <a:xfrm>
            <a:off x="4538106" y="1187963"/>
            <a:ext cx="325324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2. Using either text or voice commands, the user asks for an automobile maintenance appointment </a:t>
            </a:r>
          </a:p>
        </p:txBody>
      </p:sp>
      <p:sp>
        <p:nvSpPr>
          <p:cNvPr id="10" name="Text Placeholder 5">
            <a:extLst>
              <a:ext uri="{FF2B5EF4-FFF2-40B4-BE49-F238E27FC236}">
                <a16:creationId xmlns:a16="http://schemas.microsoft.com/office/drawing/2014/main" id="{31D8ADB8-C62C-44EF-9826-F7FD9F6F0704}"/>
              </a:ext>
            </a:extLst>
          </p:cNvPr>
          <p:cNvSpPr txBox="1">
            <a:spLocks/>
          </p:cNvSpPr>
          <p:nvPr/>
        </p:nvSpPr>
        <p:spPr>
          <a:xfrm>
            <a:off x="8089123" y="1018981"/>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3. Bot accesses user’s calendar and applies logic to the request</a:t>
            </a:r>
          </a:p>
        </p:txBody>
      </p:sp>
      <p:sp>
        <p:nvSpPr>
          <p:cNvPr id="11" name="Text Placeholder 5">
            <a:extLst>
              <a:ext uri="{FF2B5EF4-FFF2-40B4-BE49-F238E27FC236}">
                <a16:creationId xmlns:a16="http://schemas.microsoft.com/office/drawing/2014/main" id="{C164C42C-FE49-4468-8A85-9481FE0796B2}"/>
              </a:ext>
            </a:extLst>
          </p:cNvPr>
          <p:cNvSpPr txBox="1">
            <a:spLocks/>
          </p:cNvSpPr>
          <p:nvPr/>
        </p:nvSpPr>
        <p:spPr>
          <a:xfrm>
            <a:off x="10155308" y="2778822"/>
            <a:ext cx="181331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4. Queries the auto service for valid appointments</a:t>
            </a:r>
          </a:p>
        </p:txBody>
      </p:sp>
      <p:sp>
        <p:nvSpPr>
          <p:cNvPr id="12" name="Text Placeholder 5">
            <a:extLst>
              <a:ext uri="{FF2B5EF4-FFF2-40B4-BE49-F238E27FC236}">
                <a16:creationId xmlns:a16="http://schemas.microsoft.com/office/drawing/2014/main" id="{495243F8-FCF9-4039-85A5-3A2B6D504B5A}"/>
              </a:ext>
            </a:extLst>
          </p:cNvPr>
          <p:cNvSpPr txBox="1">
            <a:spLocks/>
          </p:cNvSpPr>
          <p:nvPr/>
        </p:nvSpPr>
        <p:spPr>
          <a:xfrm>
            <a:off x="3638670" y="4314805"/>
            <a:ext cx="2188869"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5. Bot presents user with options, user can book appointment</a:t>
            </a:r>
          </a:p>
        </p:txBody>
      </p:sp>
      <p:sp>
        <p:nvSpPr>
          <p:cNvPr id="13" name="Text Placeholder 5">
            <a:extLst>
              <a:ext uri="{FF2B5EF4-FFF2-40B4-BE49-F238E27FC236}">
                <a16:creationId xmlns:a16="http://schemas.microsoft.com/office/drawing/2014/main" id="{3FF93C09-2B6D-4D6D-BEE0-08D123581DB7}"/>
              </a:ext>
            </a:extLst>
          </p:cNvPr>
          <p:cNvSpPr txBox="1">
            <a:spLocks/>
          </p:cNvSpPr>
          <p:nvPr/>
        </p:nvSpPr>
        <p:spPr>
          <a:xfrm>
            <a:off x="9407045" y="4893848"/>
            <a:ext cx="2653113"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6. Application insights gathers runtime telemetry to help development with bot performance and usage</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Example: Auto appointment</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Cortana skills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8831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Key scenarios for bots</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bg2"/>
                </a:solidFill>
                <a:effectLst/>
                <a:uLnTx/>
                <a:uFillTx/>
                <a:latin typeface="Segoe UI Light"/>
                <a:ea typeface="+mn-ea"/>
                <a:cs typeface="+mn-cs"/>
              </a:rPr>
              <a:t>Example: Hotel concierge service</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Commerce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Graphic 1">
            <a:extLst>
              <a:ext uri="{FF2B5EF4-FFF2-40B4-BE49-F238E27FC236}">
                <a16:creationId xmlns:a16="http://schemas.microsoft.com/office/drawing/2014/main" id="{A3C63201-57FC-4D23-9E67-5EE8DBF9E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0542" y="1363028"/>
            <a:ext cx="6579431" cy="5077722"/>
          </a:xfrm>
          <a:prstGeom prst="rect">
            <a:avLst/>
          </a:prstGeom>
        </p:spPr>
      </p:pic>
      <p:sp>
        <p:nvSpPr>
          <p:cNvPr id="8" name="Text Placeholder 5">
            <a:extLst>
              <a:ext uri="{FF2B5EF4-FFF2-40B4-BE49-F238E27FC236}">
                <a16:creationId xmlns:a16="http://schemas.microsoft.com/office/drawing/2014/main" id="{9A319245-57CA-4826-9912-0977DB35B5CE}"/>
              </a:ext>
            </a:extLst>
          </p:cNvPr>
          <p:cNvSpPr txBox="1">
            <a:spLocks/>
          </p:cNvSpPr>
          <p:nvPr/>
        </p:nvSpPr>
        <p:spPr>
          <a:xfrm>
            <a:off x="0" y="3259442"/>
            <a:ext cx="2188869" cy="1023357"/>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1. The customer uses the hotel mobile app</a:t>
            </a:r>
          </a:p>
        </p:txBody>
      </p:sp>
      <p:sp>
        <p:nvSpPr>
          <p:cNvPr id="9" name="Text Placeholder 5">
            <a:extLst>
              <a:ext uri="{FF2B5EF4-FFF2-40B4-BE49-F238E27FC236}">
                <a16:creationId xmlns:a16="http://schemas.microsoft.com/office/drawing/2014/main" id="{DBA97CB1-0EAE-406F-A67B-F7DE853C52B8}"/>
              </a:ext>
            </a:extLst>
          </p:cNvPr>
          <p:cNvSpPr txBox="1">
            <a:spLocks/>
          </p:cNvSpPr>
          <p:nvPr/>
        </p:nvSpPr>
        <p:spPr>
          <a:xfrm>
            <a:off x="1225751" y="1735415"/>
            <a:ext cx="2188869" cy="1023357"/>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2. Using Azure AD B2C, the user authenticates</a:t>
            </a:r>
          </a:p>
        </p:txBody>
      </p:sp>
      <p:sp>
        <p:nvSpPr>
          <p:cNvPr id="10" name="Text Placeholder 5">
            <a:extLst>
              <a:ext uri="{FF2B5EF4-FFF2-40B4-BE49-F238E27FC236}">
                <a16:creationId xmlns:a16="http://schemas.microsoft.com/office/drawing/2014/main" id="{70416FF3-A137-4D71-86C4-CD97D1DBB381}"/>
              </a:ext>
            </a:extLst>
          </p:cNvPr>
          <p:cNvSpPr txBox="1">
            <a:spLocks/>
          </p:cNvSpPr>
          <p:nvPr/>
        </p:nvSpPr>
        <p:spPr>
          <a:xfrm>
            <a:off x="5180052" y="205564"/>
            <a:ext cx="2323880" cy="1300356"/>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Light"/>
                <a:ea typeface="+mn-ea"/>
                <a:cs typeface="+mn-cs"/>
              </a:rPr>
              <a:t>3. Using the bot in the mobile app, user requests </a:t>
            </a:r>
            <a:r>
              <a:rPr kumimoji="0" lang="en-US" sz="2000" b="0" i="0" u="none" strike="noStrike" kern="1200" cap="none" spc="0" normalizeH="0" baseline="0" noProof="0" dirty="0">
                <a:ln>
                  <a:noFill/>
                </a:ln>
                <a:solidFill>
                  <a:schemeClr val="bg2"/>
                </a:solidFill>
                <a:effectLst/>
                <a:uLnTx/>
                <a:uFillTx/>
                <a:latin typeface="Segoe UI Light"/>
                <a:ea typeface="+mn-ea"/>
                <a:cs typeface="+mn-cs"/>
              </a:rPr>
              <a:t>information</a:t>
            </a:r>
          </a:p>
        </p:txBody>
      </p:sp>
      <p:grpSp>
        <p:nvGrpSpPr>
          <p:cNvPr id="11" name="Group 10">
            <a:extLst>
              <a:ext uri="{FF2B5EF4-FFF2-40B4-BE49-F238E27FC236}">
                <a16:creationId xmlns:a16="http://schemas.microsoft.com/office/drawing/2014/main" id="{05973C84-A5BF-4D3A-9F1F-38F2A3A0D543}"/>
              </a:ext>
            </a:extLst>
          </p:cNvPr>
          <p:cNvGrpSpPr/>
          <p:nvPr/>
        </p:nvGrpSpPr>
        <p:grpSpPr>
          <a:xfrm>
            <a:off x="8413486" y="1505920"/>
            <a:ext cx="4143776" cy="1577355"/>
            <a:chOff x="8439069" y="502390"/>
            <a:chExt cx="4143776" cy="1577355"/>
          </a:xfrm>
          <a:noFill/>
        </p:grpSpPr>
        <p:sp>
          <p:nvSpPr>
            <p:cNvPr id="12" name="Text Placeholder 5">
              <a:extLst>
                <a:ext uri="{FF2B5EF4-FFF2-40B4-BE49-F238E27FC236}">
                  <a16:creationId xmlns:a16="http://schemas.microsoft.com/office/drawing/2014/main" id="{89B66169-3AB4-49C0-BD8C-561B39E166CC}"/>
                </a:ext>
              </a:extLst>
            </p:cNvPr>
            <p:cNvSpPr txBox="1">
              <a:spLocks/>
            </p:cNvSpPr>
            <p:nvPr/>
          </p:nvSpPr>
          <p:spPr>
            <a:xfrm>
              <a:off x="10393976" y="1073148"/>
              <a:ext cx="2188869" cy="954107"/>
            </a:xfrm>
            <a:prstGeom prst="rect">
              <a:avLst/>
            </a:prstGeom>
            <a:grp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2"/>
                  </a:solidFill>
                  <a:effectLst/>
                  <a:uLnTx/>
                  <a:uFillTx/>
                  <a:latin typeface="Segoe UI Light"/>
                  <a:ea typeface="+mn-ea"/>
                  <a:cs typeface="+mn-cs"/>
                </a:rPr>
                <a:t>LUIS</a:t>
              </a:r>
            </a:p>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2"/>
                  </a:solidFill>
                  <a:effectLst/>
                  <a:uLnTx/>
                  <a:uFillTx/>
                  <a:latin typeface="Segoe UI Light"/>
                  <a:ea typeface="+mn-ea"/>
                  <a:cs typeface="+mn-cs"/>
                </a:rPr>
                <a:t>Text Analytics API</a:t>
              </a:r>
            </a:p>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2"/>
                  </a:solidFill>
                  <a:effectLst/>
                  <a:uLnTx/>
                  <a:uFillTx/>
                  <a:latin typeface="Segoe UI Light"/>
                  <a:ea typeface="+mn-ea"/>
                  <a:cs typeface="+mn-cs"/>
                </a:rPr>
                <a:t>Speech API</a:t>
              </a:r>
            </a:p>
          </p:txBody>
        </p:sp>
        <p:sp>
          <p:nvSpPr>
            <p:cNvPr id="13" name="Text Placeholder 5">
              <a:extLst>
                <a:ext uri="{FF2B5EF4-FFF2-40B4-BE49-F238E27FC236}">
                  <a16:creationId xmlns:a16="http://schemas.microsoft.com/office/drawing/2014/main" id="{AA550030-B171-4578-8A3D-89947A34399D}"/>
                </a:ext>
              </a:extLst>
            </p:cNvPr>
            <p:cNvSpPr txBox="1">
              <a:spLocks/>
            </p:cNvSpPr>
            <p:nvPr/>
          </p:nvSpPr>
          <p:spPr>
            <a:xfrm>
              <a:off x="8439069" y="502390"/>
              <a:ext cx="2188869" cy="1577355"/>
            </a:xfrm>
            <a:prstGeom prst="rect">
              <a:avLst/>
            </a:prstGeom>
            <a:grp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4. Cognitive Services used to process the natural language request</a:t>
              </a:r>
            </a:p>
          </p:txBody>
        </p:sp>
        <p:sp>
          <p:nvSpPr>
            <p:cNvPr id="16" name="Arrow: Right 15">
              <a:extLst>
                <a:ext uri="{FF2B5EF4-FFF2-40B4-BE49-F238E27FC236}">
                  <a16:creationId xmlns:a16="http://schemas.microsoft.com/office/drawing/2014/main" id="{7767B8DD-EE10-4D64-B7F4-7EC05B475BD3}"/>
                </a:ext>
              </a:extLst>
            </p:cNvPr>
            <p:cNvSpPr/>
            <p:nvPr/>
          </p:nvSpPr>
          <p:spPr bwMode="auto">
            <a:xfrm>
              <a:off x="10263610" y="1141772"/>
              <a:ext cx="260732" cy="16004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2"/>
                </a:solidFill>
                <a:effectLst/>
                <a:uLnTx/>
                <a:uFillTx/>
                <a:latin typeface="Segoe UI Light"/>
                <a:ea typeface="Segoe UI" pitchFamily="34" charset="0"/>
                <a:cs typeface="Segoe UI" pitchFamily="34" charset="0"/>
              </a:endParaRPr>
            </a:p>
          </p:txBody>
        </p:sp>
      </p:grpSp>
      <p:sp>
        <p:nvSpPr>
          <p:cNvPr id="18" name="Text Placeholder 5">
            <a:extLst>
              <a:ext uri="{FF2B5EF4-FFF2-40B4-BE49-F238E27FC236}">
                <a16:creationId xmlns:a16="http://schemas.microsoft.com/office/drawing/2014/main" id="{E1E4B2E6-331D-40C7-A9BE-1D2C6E6599C9}"/>
              </a:ext>
            </a:extLst>
          </p:cNvPr>
          <p:cNvSpPr txBox="1">
            <a:spLocks/>
          </p:cNvSpPr>
          <p:nvPr/>
        </p:nvSpPr>
        <p:spPr>
          <a:xfrm>
            <a:off x="1459911" y="4282799"/>
            <a:ext cx="2386510" cy="1854354"/>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5. Response is reviewed by customer who may then continue conversation with natural language</a:t>
            </a:r>
          </a:p>
        </p:txBody>
      </p:sp>
      <p:sp>
        <p:nvSpPr>
          <p:cNvPr id="19" name="Text Placeholder 5">
            <a:extLst>
              <a:ext uri="{FF2B5EF4-FFF2-40B4-BE49-F238E27FC236}">
                <a16:creationId xmlns:a16="http://schemas.microsoft.com/office/drawing/2014/main" id="{6882B121-4B67-4294-A877-407728AD756D}"/>
              </a:ext>
            </a:extLst>
          </p:cNvPr>
          <p:cNvSpPr txBox="1">
            <a:spLocks/>
          </p:cNvSpPr>
          <p:nvPr/>
        </p:nvSpPr>
        <p:spPr>
          <a:xfrm>
            <a:off x="8413486" y="4152142"/>
            <a:ext cx="1748415" cy="1854354"/>
          </a:xfrm>
          <a:prstGeom prst="rect">
            <a:avLst/>
          </a:prstGeom>
          <a:no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2"/>
                </a:solidFill>
                <a:effectLst/>
                <a:uLnTx/>
                <a:uFillTx/>
                <a:latin typeface="Segoe UI Light"/>
                <a:ea typeface="+mn-ea"/>
                <a:cs typeface="+mn-cs"/>
              </a:rPr>
              <a:t>6. After the user is happy, mobile app bot updates customer’s reservation</a:t>
            </a:r>
          </a:p>
        </p:txBody>
      </p:sp>
    </p:spTree>
    <p:extLst>
      <p:ext uri="{BB962C8B-B14F-4D97-AF65-F5344CB8AC3E}">
        <p14:creationId xmlns:p14="http://schemas.microsoft.com/office/powerpoint/2010/main" val="17621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Cortana skills bot</a:t>
            </a:r>
          </a:p>
        </p:txBody>
      </p:sp>
      <p:sp>
        <p:nvSpPr>
          <p:cNvPr id="7" name="Text Placeholder 5">
            <a:extLst>
              <a:ext uri="{FF2B5EF4-FFF2-40B4-BE49-F238E27FC236}">
                <a16:creationId xmlns:a16="http://schemas.microsoft.com/office/drawing/2014/main" id="{2F38399D-AF3E-4C64-804E-C97E3E8E1B5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14" name="Text Placeholder 5">
            <a:extLst>
              <a:ext uri="{FF2B5EF4-FFF2-40B4-BE49-F238E27FC236}">
                <a16:creationId xmlns:a16="http://schemas.microsoft.com/office/drawing/2014/main" id="{48BC90A8-BE53-4C70-8934-08D1DD706B9B}"/>
              </a:ext>
            </a:extLst>
          </p:cNvPr>
          <p:cNvSpPr txBox="1">
            <a:spLocks/>
          </p:cNvSpPr>
          <p:nvPr/>
        </p:nvSpPr>
        <p:spPr>
          <a:xfrm>
            <a:off x="0" y="1122363"/>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AI Gallery Solution: IVR Bot – Bike Store</a:t>
            </a:r>
          </a:p>
        </p:txBody>
      </p:sp>
      <p:sp>
        <p:nvSpPr>
          <p:cNvPr id="15" name="Rectangle 14">
            <a:extLst>
              <a:ext uri="{FF2B5EF4-FFF2-40B4-BE49-F238E27FC236}">
                <a16:creationId xmlns:a16="http://schemas.microsoft.com/office/drawing/2014/main" id="{31289D9A-D2B1-416D-9C35-BD58FFF9C07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Commerce bot - aside</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6C893AD7-6B12-49C2-9FA6-67385E65D77E}"/>
              </a:ext>
            </a:extLst>
          </p:cNvPr>
          <p:cNvPicPr>
            <a:picLocks noChangeAspect="1"/>
          </p:cNvPicPr>
          <p:nvPr/>
        </p:nvPicPr>
        <p:blipFill>
          <a:blip r:embed="rId3"/>
          <a:stretch>
            <a:fillRect/>
          </a:stretch>
        </p:blipFill>
        <p:spPr>
          <a:xfrm>
            <a:off x="2690812" y="1861016"/>
            <a:ext cx="6810375" cy="4467225"/>
          </a:xfrm>
          <a:prstGeom prst="rect">
            <a:avLst/>
          </a:prstGeom>
        </p:spPr>
      </p:pic>
    </p:spTree>
    <p:extLst>
      <p:ext uri="{BB962C8B-B14F-4D97-AF65-F5344CB8AC3E}">
        <p14:creationId xmlns:p14="http://schemas.microsoft.com/office/powerpoint/2010/main" val="37714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1BAC292-6674-4EC7-AEBE-F3122847A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337" y="1386872"/>
            <a:ext cx="11363325" cy="4505325"/>
          </a:xfrm>
          <a:prstGeom prst="rect">
            <a:avLst/>
          </a:prstGeom>
        </p:spPr>
      </p:pic>
      <p:sp>
        <p:nvSpPr>
          <p:cNvPr id="17" name="Title 16"/>
          <p:cNvSpPr>
            <a:spLocks noGrp="1"/>
          </p:cNvSpPr>
          <p:nvPr>
            <p:ph type="title"/>
          </p:nvPr>
        </p:nvSpPr>
        <p:spPr/>
        <p:txBody>
          <a:bodyPr/>
          <a:lstStyle/>
          <a:p>
            <a:r>
              <a:rPr lang="en-US" dirty="0">
                <a:solidFill>
                  <a:schemeClr val="bg2"/>
                </a:solidFill>
              </a:rPr>
              <a:t>Enterprise Productivity bot</a:t>
            </a:r>
          </a:p>
        </p:txBody>
      </p:sp>
      <p:sp>
        <p:nvSpPr>
          <p:cNvPr id="6" name="Text Placeholder 5"/>
          <p:cNvSpPr>
            <a:spLocks noGrp="1"/>
          </p:cNvSpPr>
          <p:nvPr>
            <p:ph type="body" sz="quarter" idx="10"/>
          </p:nvPr>
        </p:nvSpPr>
        <p:spPr>
          <a:xfrm>
            <a:off x="269303" y="1187963"/>
            <a:ext cx="11655078" cy="1520416"/>
          </a:xfrm>
        </p:spPr>
        <p:txBody>
          <a:bodyPr/>
          <a:lstStyle/>
          <a:p>
            <a:pPr marL="0" indent="0" fontAlgn="ctr">
              <a:buNone/>
            </a:pPr>
            <a:endParaRPr lang="en-US" sz="2800" dirty="0"/>
          </a:p>
          <a:p>
            <a:pPr marL="0" indent="0" fontAlgn="ctr">
              <a:buNone/>
            </a:pPr>
            <a:endParaRPr lang="en-US" sz="2800" dirty="0"/>
          </a:p>
          <a:p>
            <a:pPr lvl="4"/>
            <a:endParaRPr lang="en-US" sz="2800" dirty="0"/>
          </a:p>
        </p:txBody>
      </p:sp>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8" name="Text Placeholder 5">
            <a:extLst>
              <a:ext uri="{FF2B5EF4-FFF2-40B4-BE49-F238E27FC236}">
                <a16:creationId xmlns:a16="http://schemas.microsoft.com/office/drawing/2014/main" id="{8C33FDEF-6E22-4F57-B610-75A88FB628AE}"/>
              </a:ext>
            </a:extLst>
          </p:cNvPr>
          <p:cNvSpPr txBox="1">
            <a:spLocks/>
          </p:cNvSpPr>
          <p:nvPr/>
        </p:nvSpPr>
        <p:spPr>
          <a:xfrm>
            <a:off x="0" y="1130354"/>
            <a:ext cx="11655078" cy="52629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Example: Access other services</a:t>
            </a:r>
          </a:p>
        </p:txBody>
      </p:sp>
      <p:sp>
        <p:nvSpPr>
          <p:cNvPr id="9" name="Text Placeholder 5">
            <a:extLst>
              <a:ext uri="{FF2B5EF4-FFF2-40B4-BE49-F238E27FC236}">
                <a16:creationId xmlns:a16="http://schemas.microsoft.com/office/drawing/2014/main" id="{A2E8A0FC-AF43-434F-B465-B54B1EC02989}"/>
              </a:ext>
            </a:extLst>
          </p:cNvPr>
          <p:cNvSpPr txBox="1">
            <a:spLocks/>
          </p:cNvSpPr>
          <p:nvPr/>
        </p:nvSpPr>
        <p:spPr>
          <a:xfrm>
            <a:off x="565226" y="1714261"/>
            <a:ext cx="1371282"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1. The employee accesses the bot</a:t>
            </a:r>
          </a:p>
        </p:txBody>
      </p:sp>
      <p:sp>
        <p:nvSpPr>
          <p:cNvPr id="10" name="Text Placeholder 5">
            <a:extLst>
              <a:ext uri="{FF2B5EF4-FFF2-40B4-BE49-F238E27FC236}">
                <a16:creationId xmlns:a16="http://schemas.microsoft.com/office/drawing/2014/main" id="{FA75BA40-440B-4816-B153-E68749BC5015}"/>
              </a:ext>
            </a:extLst>
          </p:cNvPr>
          <p:cNvSpPr txBox="1">
            <a:spLocks/>
          </p:cNvSpPr>
          <p:nvPr/>
        </p:nvSpPr>
        <p:spPr>
          <a:xfrm>
            <a:off x="4131821" y="4193127"/>
            <a:ext cx="1889190"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2. AAD validates the employee’s identity</a:t>
            </a:r>
          </a:p>
        </p:txBody>
      </p:sp>
      <p:sp>
        <p:nvSpPr>
          <p:cNvPr id="11" name="Text Placeholder 5">
            <a:extLst>
              <a:ext uri="{FF2B5EF4-FFF2-40B4-BE49-F238E27FC236}">
                <a16:creationId xmlns:a16="http://schemas.microsoft.com/office/drawing/2014/main" id="{FF3B14B2-4081-4E63-AABD-579A5CC7140E}"/>
              </a:ext>
            </a:extLst>
          </p:cNvPr>
          <p:cNvSpPr txBox="1">
            <a:spLocks/>
          </p:cNvSpPr>
          <p:nvPr/>
        </p:nvSpPr>
        <p:spPr>
          <a:xfrm>
            <a:off x="8572840" y="1532338"/>
            <a:ext cx="2675556" cy="130035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3. The bot is able to query the employee’s O365 calendar via Azure Graph</a:t>
            </a:r>
          </a:p>
        </p:txBody>
      </p:sp>
      <p:sp>
        <p:nvSpPr>
          <p:cNvPr id="12" name="Text Placeholder 5">
            <a:extLst>
              <a:ext uri="{FF2B5EF4-FFF2-40B4-BE49-F238E27FC236}">
                <a16:creationId xmlns:a16="http://schemas.microsoft.com/office/drawing/2014/main" id="{B000A5D7-D4E4-42AC-8953-AA00118FAAEA}"/>
              </a:ext>
            </a:extLst>
          </p:cNvPr>
          <p:cNvSpPr txBox="1">
            <a:spLocks/>
          </p:cNvSpPr>
          <p:nvPr/>
        </p:nvSpPr>
        <p:spPr>
          <a:xfrm>
            <a:off x="9946114" y="4424489"/>
            <a:ext cx="2188869"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4/6. Using data gathered from the calendar, the bot accesses case information in Dynamics CRM</a:t>
            </a:r>
          </a:p>
        </p:txBody>
      </p:sp>
      <p:sp>
        <p:nvSpPr>
          <p:cNvPr id="13" name="Text Placeholder 5">
            <a:extLst>
              <a:ext uri="{FF2B5EF4-FFF2-40B4-BE49-F238E27FC236}">
                <a16:creationId xmlns:a16="http://schemas.microsoft.com/office/drawing/2014/main" id="{E9059CAB-AA71-45CB-A103-D03F377227B6}"/>
              </a:ext>
            </a:extLst>
          </p:cNvPr>
          <p:cNvSpPr txBox="1">
            <a:spLocks/>
          </p:cNvSpPr>
          <p:nvPr/>
        </p:nvSpPr>
        <p:spPr>
          <a:xfrm>
            <a:off x="1878905" y="4183309"/>
            <a:ext cx="2252916" cy="185435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5. The information is returned to the employee who can filter down the data from the bot</a:t>
            </a:r>
          </a:p>
        </p:txBody>
      </p:sp>
      <p:sp>
        <p:nvSpPr>
          <p:cNvPr id="14" name="Text Placeholder 5">
            <a:extLst>
              <a:ext uri="{FF2B5EF4-FFF2-40B4-BE49-F238E27FC236}">
                <a16:creationId xmlns:a16="http://schemas.microsoft.com/office/drawing/2014/main" id="{615028E4-8FE4-4FF8-9026-A244054E1DCF}"/>
              </a:ext>
            </a:extLst>
          </p:cNvPr>
          <p:cNvSpPr txBox="1">
            <a:spLocks/>
          </p:cNvSpPr>
          <p:nvPr/>
        </p:nvSpPr>
        <p:spPr>
          <a:xfrm>
            <a:off x="2343190" y="1745086"/>
            <a:ext cx="3322724" cy="7463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7. Application insights gathers runtime telemetry</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Productivity bot</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507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B72AC710-7453-4824-914B-D974B8E4B293}"/>
              </a:ext>
            </a:extLst>
          </p:cNvPr>
          <p:cNvSpPr txBox="1">
            <a:spLocks/>
          </p:cNvSpPr>
          <p:nvPr/>
        </p:nvSpPr>
        <p:spPr>
          <a:xfrm>
            <a:off x="0" y="6278843"/>
            <a:ext cx="11655078" cy="469359"/>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ctr"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mn-ea"/>
                <a:cs typeface="+mn-cs"/>
              </a:rPr>
              <a:t>Key scenarios for bots</a:t>
            </a:r>
          </a:p>
        </p:txBody>
      </p:sp>
      <p:sp>
        <p:nvSpPr>
          <p:cNvPr id="15" name="Rectangle 14">
            <a:extLst>
              <a:ext uri="{FF2B5EF4-FFF2-40B4-BE49-F238E27FC236}">
                <a16:creationId xmlns:a16="http://schemas.microsoft.com/office/drawing/2014/main" id="{210ED1CA-78AB-4C26-8DDA-B17AABCD1D93}"/>
              </a:ext>
            </a:extLst>
          </p:cNvPr>
          <p:cNvSpPr/>
          <p:nvPr/>
        </p:nvSpPr>
        <p:spPr>
          <a:xfrm>
            <a:off x="0" y="0"/>
            <a:ext cx="12192000" cy="1122363"/>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Enterprise Productivity bot - Apttus</a:t>
            </a:r>
            <a:endParaRPr kumimoji="0" lang="de-DE"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8" name="Picture 17">
            <a:extLst>
              <a:ext uri="{FF2B5EF4-FFF2-40B4-BE49-F238E27FC236}">
                <a16:creationId xmlns:a16="http://schemas.microsoft.com/office/drawing/2014/main" id="{D0DFE87B-2154-4F40-86CE-8B598F39F34C}"/>
              </a:ext>
            </a:extLst>
          </p:cNvPr>
          <p:cNvPicPr>
            <a:picLocks noChangeAspect="1"/>
          </p:cNvPicPr>
          <p:nvPr/>
        </p:nvPicPr>
        <p:blipFill>
          <a:blip r:embed="rId3"/>
          <a:stretch>
            <a:fillRect/>
          </a:stretch>
        </p:blipFill>
        <p:spPr>
          <a:xfrm>
            <a:off x="2720767" y="1420479"/>
            <a:ext cx="8558109" cy="4826612"/>
          </a:xfrm>
          <a:prstGeom prst="rect">
            <a:avLst/>
          </a:prstGeom>
        </p:spPr>
      </p:pic>
      <p:pic>
        <p:nvPicPr>
          <p:cNvPr id="20" name="Picture 19" descr="A picture containing indoor&#10;&#10;Description generated with high confidence">
            <a:extLst>
              <a:ext uri="{FF2B5EF4-FFF2-40B4-BE49-F238E27FC236}">
                <a16:creationId xmlns:a16="http://schemas.microsoft.com/office/drawing/2014/main" id="{3165A554-62DD-4A70-8A6D-BAA01734C7B0}"/>
              </a:ext>
            </a:extLst>
          </p:cNvPr>
          <p:cNvPicPr>
            <a:picLocks noChangeAspect="1"/>
          </p:cNvPicPr>
          <p:nvPr/>
        </p:nvPicPr>
        <p:blipFill>
          <a:blip r:embed="rId4"/>
          <a:stretch>
            <a:fillRect/>
          </a:stretch>
        </p:blipFill>
        <p:spPr>
          <a:xfrm>
            <a:off x="204505" y="2560541"/>
            <a:ext cx="2545421" cy="2280124"/>
          </a:xfrm>
          <a:prstGeom prst="rect">
            <a:avLst/>
          </a:prstGeom>
        </p:spPr>
      </p:pic>
    </p:spTree>
    <p:extLst>
      <p:ext uri="{BB962C8B-B14F-4D97-AF65-F5344CB8AC3E}">
        <p14:creationId xmlns:p14="http://schemas.microsoft.com/office/powerpoint/2010/main" val="80632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c45f18c-b2ec-4e3b-9613-4a8f6bc85080"/>
    <ds:schemaRef ds:uri="http://purl.org/dc/dcmitype/"/>
    <ds:schemaRef ds:uri="http://schemas.microsoft.com/office/infopath/2007/PartnerControls"/>
    <ds:schemaRef ds:uri="14cf87b9-506c-4eb7-bdeb-55290b0635a3"/>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A6BFB7A-DEEE-43C2-A434-97FB6701C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12543</TotalTime>
  <Words>3825</Words>
  <Application>Microsoft Office PowerPoint</Application>
  <PresentationFormat>Widescreen</PresentationFormat>
  <Paragraphs>341</Paragraphs>
  <Slides>17</Slides>
  <Notes>17</Notes>
  <HiddenSlides>0</HiddenSlides>
  <MMClips>0</MMClips>
  <ScaleCrop>false</ScaleCrop>
  <HeadingPairs>
    <vt:vector size="8" baseType="variant">
      <vt:variant>
        <vt:lpstr>Fonts Used</vt:lpstr>
      </vt:variant>
      <vt:variant>
        <vt:i4>9</vt:i4>
      </vt:variant>
      <vt:variant>
        <vt:lpstr>Theme</vt:lpstr>
      </vt:variant>
      <vt:variant>
        <vt:i4>16</vt:i4>
      </vt:variant>
      <vt:variant>
        <vt:lpstr>Embedded OLE Servers</vt:lpstr>
      </vt:variant>
      <vt:variant>
        <vt:i4>1</vt:i4>
      </vt:variant>
      <vt:variant>
        <vt:lpstr>Slide Titles</vt:lpstr>
      </vt:variant>
      <vt:variant>
        <vt:i4>17</vt:i4>
      </vt:variant>
    </vt:vector>
  </HeadingPairs>
  <TitlesOfParts>
    <vt:vector size="43" baseType="lpstr">
      <vt:lpstr>Arial</vt:lpstr>
      <vt:lpstr>Calibri</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1_SMSG Readiness Master Template 16x9_MODIFIED</vt:lpstr>
      <vt:lpstr>think-cell Slide</vt:lpstr>
      <vt:lpstr>Bots</vt:lpstr>
      <vt:lpstr>Bots are not new</vt:lpstr>
      <vt:lpstr>Agenda</vt:lpstr>
      <vt:lpstr>Key scenarios for bots</vt:lpstr>
      <vt:lpstr>Cortana skills bot</vt:lpstr>
      <vt:lpstr>Cortana skills bot</vt:lpstr>
      <vt:lpstr>Cortana skills bot</vt:lpstr>
      <vt:lpstr>Enterprise Productivity bot</vt:lpstr>
      <vt:lpstr>PowerPoint Presentation</vt:lpstr>
      <vt:lpstr>Enterprise Productivity bot</vt:lpstr>
      <vt:lpstr>Information bot</vt:lpstr>
      <vt:lpstr>Information bot</vt:lpstr>
      <vt:lpstr>Information bot</vt:lpstr>
      <vt:lpstr>IoT bot</vt:lpstr>
      <vt:lpstr>New Bot Framework SDK v4</vt:lpstr>
      <vt:lpstr>V3 SDK issues</vt:lpstr>
      <vt:lpstr>V4 SDK goals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Rodrigo Souza</cp:lastModifiedBy>
  <cp:revision>3</cp:revision>
  <dcterms:created xsi:type="dcterms:W3CDTF">2018-06-29T11:43:45Z</dcterms:created>
  <dcterms:modified xsi:type="dcterms:W3CDTF">2019-01-16T23:56:48Z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